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3" r:id="rId4"/>
  </p:sldMasterIdLst>
  <p:notesMasterIdLst>
    <p:notesMasterId r:id="rId41"/>
  </p:notesMasterIdLst>
  <p:handoutMasterIdLst>
    <p:handoutMasterId r:id="rId42"/>
  </p:handoutMasterIdLst>
  <p:sldIdLst>
    <p:sldId id="334" r:id="rId5"/>
    <p:sldId id="338" r:id="rId6"/>
    <p:sldId id="339" r:id="rId7"/>
    <p:sldId id="336" r:id="rId8"/>
    <p:sldId id="1088" r:id="rId9"/>
    <p:sldId id="1090" r:id="rId10"/>
    <p:sldId id="1071" r:id="rId11"/>
    <p:sldId id="1091" r:id="rId12"/>
    <p:sldId id="1104" r:id="rId13"/>
    <p:sldId id="1105" r:id="rId14"/>
    <p:sldId id="1106" r:id="rId15"/>
    <p:sldId id="1095" r:id="rId16"/>
    <p:sldId id="1074" r:id="rId17"/>
    <p:sldId id="1075" r:id="rId18"/>
    <p:sldId id="1081" r:id="rId19"/>
    <p:sldId id="1076" r:id="rId20"/>
    <p:sldId id="1082" r:id="rId21"/>
    <p:sldId id="1112" r:id="rId22"/>
    <p:sldId id="1083" r:id="rId23"/>
    <p:sldId id="1096" r:id="rId24"/>
    <p:sldId id="1070" r:id="rId25"/>
    <p:sldId id="1094" r:id="rId26"/>
    <p:sldId id="1086" r:id="rId27"/>
    <p:sldId id="1069" r:id="rId28"/>
    <p:sldId id="1073" r:id="rId29"/>
    <p:sldId id="1093" r:id="rId30"/>
    <p:sldId id="1067" r:id="rId31"/>
    <p:sldId id="265" r:id="rId32"/>
    <p:sldId id="1098" r:id="rId33"/>
    <p:sldId id="1103" r:id="rId34"/>
    <p:sldId id="1107" r:id="rId35"/>
    <p:sldId id="1109" r:id="rId36"/>
    <p:sldId id="1078" r:id="rId37"/>
    <p:sldId id="1084" r:id="rId38"/>
    <p:sldId id="1102" r:id="rId39"/>
    <p:sldId id="1080" r:id="rId40"/>
  </p:sldIdLst>
  <p:sldSz cx="12192000" cy="6858000"/>
  <p:notesSz cx="6858000" cy="9144000"/>
  <p:embeddedFontLst>
    <p:embeddedFont>
      <p:font typeface="Arial Narrow" panose="020B0606020202030204" pitchFamily="34" charset="0"/>
      <p:regular r:id="rId43"/>
      <p:bold r:id="rId44"/>
      <p:italic r:id="rId45"/>
      <p:boldItalic r:id="rId46"/>
    </p:embeddedFont>
    <p:embeddedFont>
      <p:font typeface="Bahnschrift Light" panose="020B0502040204020203" pitchFamily="34" charset="0"/>
      <p:regular r:id="rId47"/>
    </p:embeddedFont>
    <p:embeddedFont>
      <p:font typeface="Calibri" panose="020F0502020204030204" pitchFamily="3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Intel Clear" panose="020B0604020202020204" charset="0"/>
      <p:regular r:id="rId56"/>
      <p:bold r:id="rId57"/>
      <p:italic r:id="rId58"/>
      <p:boldItalic r:id="rId59"/>
    </p:embeddedFont>
    <p:embeddedFont>
      <p:font typeface="IntelOne Display Light" panose="020B0604020202020204" charset="0"/>
      <p:regular r:id="rId60"/>
    </p:embeddedFont>
    <p:embeddedFont>
      <p:font typeface="IntelOne Display Regular" panose="020B0604020202020204" charset="0"/>
      <p:regular r:id="rId61"/>
    </p:embeddedFont>
    <p:embeddedFont>
      <p:font typeface="IntelOne Text" panose="020B0604020202020204" charset="0"/>
      <p:regular r:id="rId62"/>
      <p:italic r:id="rId63"/>
    </p:embeddedFont>
    <p:embeddedFont>
      <p:font typeface="IntelOne Text Light" panose="020B0604020202020204" charset="0"/>
      <p:regular r:id="rId64"/>
      <p:italic r:id="rId65"/>
    </p:embeddedFont>
    <p:embeddedFont>
      <p:font typeface="Verdana" panose="020B0604030504040204" pitchFamily="3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5DE86B-5734-447C-AFE6-560D811C7086}" v="1584" dt="2023-03-23T13:32:18.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51"/>
    <p:restoredTop sz="69800" autoAdjust="0"/>
  </p:normalViewPr>
  <p:slideViewPr>
    <p:cSldViewPr snapToGrid="0" showGuides="1">
      <p:cViewPr varScale="1">
        <p:scale>
          <a:sx n="76" d="100"/>
          <a:sy n="76" d="100"/>
        </p:scale>
        <p:origin x="1164" y="8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56" d="100"/>
          <a:sy n="56" d="100"/>
        </p:scale>
        <p:origin x="3278"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handoutMaster" Target="handoutMasters/handout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1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4.xml"/><Relationship Id="rId51" Type="http://schemas.openxmlformats.org/officeDocument/2006/relationships/font" Target="fonts/font9.fntdata"/><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3.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4B7F1F-E689-4766-AEEE-50A77D1E5B0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IL"/>
        </a:p>
      </dgm:t>
    </dgm:pt>
    <dgm:pt modelId="{5109F821-6CE2-4287-A3D3-FC366C2BD334}">
      <dgm:prSet/>
      <dgm:spPr/>
      <dgm:t>
        <a:bodyPr/>
        <a:lstStyle/>
        <a:p>
          <a:r>
            <a:rPr lang="en-US" b="0"/>
            <a:t>memory leaks</a:t>
          </a:r>
          <a:endParaRPr lang="en-IL"/>
        </a:p>
      </dgm:t>
    </dgm:pt>
    <dgm:pt modelId="{D7B308FD-AEC7-4D2A-94B6-A9035F7B4FDA}" type="parTrans" cxnId="{0F178DAB-7FBC-42EF-9B13-7CB55348B62C}">
      <dgm:prSet/>
      <dgm:spPr/>
      <dgm:t>
        <a:bodyPr/>
        <a:lstStyle/>
        <a:p>
          <a:endParaRPr lang="en-IL"/>
        </a:p>
      </dgm:t>
    </dgm:pt>
    <dgm:pt modelId="{B9E24CCA-16E7-4570-ABD3-B9C8D45D4483}" type="sibTrans" cxnId="{0F178DAB-7FBC-42EF-9B13-7CB55348B62C}">
      <dgm:prSet/>
      <dgm:spPr/>
      <dgm:t>
        <a:bodyPr/>
        <a:lstStyle/>
        <a:p>
          <a:endParaRPr lang="en-IL"/>
        </a:p>
      </dgm:t>
    </dgm:pt>
    <dgm:pt modelId="{A5F1E02F-7E48-4775-9ED0-AB1F858571B2}">
      <dgm:prSet/>
      <dgm:spPr/>
      <dgm:t>
        <a:bodyPr/>
        <a:lstStyle/>
        <a:p>
          <a:r>
            <a:rPr lang="en-US" b="0"/>
            <a:t>uninitialized data</a:t>
          </a:r>
          <a:endParaRPr lang="en-IL"/>
        </a:p>
      </dgm:t>
    </dgm:pt>
    <dgm:pt modelId="{4663ABD8-7FC4-40AB-9999-AB3F712768EA}" type="parTrans" cxnId="{76FA8C3A-3E0C-4A45-9E8F-46F3CFB5B381}">
      <dgm:prSet/>
      <dgm:spPr/>
      <dgm:t>
        <a:bodyPr/>
        <a:lstStyle/>
        <a:p>
          <a:endParaRPr lang="en-IL"/>
        </a:p>
      </dgm:t>
    </dgm:pt>
    <dgm:pt modelId="{FC55FB40-EBFF-4B4C-8157-4BCE9C1DA62D}" type="sibTrans" cxnId="{76FA8C3A-3E0C-4A45-9E8F-46F3CFB5B381}">
      <dgm:prSet/>
      <dgm:spPr/>
      <dgm:t>
        <a:bodyPr/>
        <a:lstStyle/>
        <a:p>
          <a:endParaRPr lang="en-IL"/>
        </a:p>
      </dgm:t>
    </dgm:pt>
    <dgm:pt modelId="{6C2B8794-5B06-4584-A55B-5241D9C62AE5}">
      <dgm:prSet/>
      <dgm:spPr/>
      <dgm:t>
        <a:bodyPr/>
        <a:lstStyle/>
        <a:p>
          <a:r>
            <a:rPr lang="en-US" b="0" dirty="0"/>
            <a:t>dangling pointer</a:t>
          </a:r>
          <a:endParaRPr lang="en-IL" dirty="0"/>
        </a:p>
      </dgm:t>
    </dgm:pt>
    <dgm:pt modelId="{233AA91B-E911-49A2-B146-E15A257EA985}" type="parTrans" cxnId="{2BB0AC5E-0E80-4423-8635-0387E88DEA29}">
      <dgm:prSet/>
      <dgm:spPr/>
      <dgm:t>
        <a:bodyPr/>
        <a:lstStyle/>
        <a:p>
          <a:endParaRPr lang="en-IL"/>
        </a:p>
      </dgm:t>
    </dgm:pt>
    <dgm:pt modelId="{5C4A2ADB-AFC7-458A-8CEE-8F2CF008D369}" type="sibTrans" cxnId="{2BB0AC5E-0E80-4423-8635-0387E88DEA29}">
      <dgm:prSet/>
      <dgm:spPr/>
      <dgm:t>
        <a:bodyPr/>
        <a:lstStyle/>
        <a:p>
          <a:endParaRPr lang="en-IL"/>
        </a:p>
      </dgm:t>
    </dgm:pt>
    <dgm:pt modelId="{537F69F0-9694-4265-A572-54074E1FABD8}">
      <dgm:prSet/>
      <dgm:spPr/>
      <dgm:t>
        <a:bodyPr/>
        <a:lstStyle/>
        <a:p>
          <a:r>
            <a:rPr lang="en-US" b="0"/>
            <a:t>deadlocks</a:t>
          </a:r>
          <a:endParaRPr lang="en-IL"/>
        </a:p>
      </dgm:t>
    </dgm:pt>
    <dgm:pt modelId="{091D3CB3-2857-4C51-922E-9165FD1C1671}" type="parTrans" cxnId="{46CC03FA-8071-45E0-B1DD-A57A44D34E2A}">
      <dgm:prSet/>
      <dgm:spPr/>
      <dgm:t>
        <a:bodyPr/>
        <a:lstStyle/>
        <a:p>
          <a:endParaRPr lang="en-IL"/>
        </a:p>
      </dgm:t>
    </dgm:pt>
    <dgm:pt modelId="{C63F5220-017E-4420-ADE6-1ADB4080E3C3}" type="sibTrans" cxnId="{46CC03FA-8071-45E0-B1DD-A57A44D34E2A}">
      <dgm:prSet/>
      <dgm:spPr/>
      <dgm:t>
        <a:bodyPr/>
        <a:lstStyle/>
        <a:p>
          <a:endParaRPr lang="en-IL"/>
        </a:p>
      </dgm:t>
    </dgm:pt>
    <dgm:pt modelId="{B97E2256-0D4E-4BCD-A86E-8E839D5D945E}">
      <dgm:prSet/>
      <dgm:spPr/>
      <dgm:t>
        <a:bodyPr/>
        <a:lstStyle/>
        <a:p>
          <a:r>
            <a:rPr lang="en-US" b="0"/>
            <a:t>data races</a:t>
          </a:r>
          <a:endParaRPr lang="en-IL"/>
        </a:p>
      </dgm:t>
    </dgm:pt>
    <dgm:pt modelId="{2CEBBA3A-7B75-4F7B-9374-558D7BDACF92}" type="parTrans" cxnId="{44FFBDAB-A8C6-4185-9AFE-9AC8101C6C10}">
      <dgm:prSet/>
      <dgm:spPr/>
      <dgm:t>
        <a:bodyPr/>
        <a:lstStyle/>
        <a:p>
          <a:endParaRPr lang="en-IL"/>
        </a:p>
      </dgm:t>
    </dgm:pt>
    <dgm:pt modelId="{D91D9A86-CB32-4126-80C5-F478A8B77079}" type="sibTrans" cxnId="{44FFBDAB-A8C6-4185-9AFE-9AC8101C6C10}">
      <dgm:prSet/>
      <dgm:spPr/>
      <dgm:t>
        <a:bodyPr/>
        <a:lstStyle/>
        <a:p>
          <a:endParaRPr lang="en-IL"/>
        </a:p>
      </dgm:t>
    </dgm:pt>
    <dgm:pt modelId="{DF2230FC-2D40-4794-ADC9-97CCF49C18C2}">
      <dgm:prSet/>
      <dgm:spPr/>
      <dgm:t>
        <a:bodyPr/>
        <a:lstStyle/>
        <a:p>
          <a:r>
            <a:rPr lang="en-US" b="0"/>
            <a:t>concurrency</a:t>
          </a:r>
          <a:endParaRPr lang="en-IL"/>
        </a:p>
      </dgm:t>
    </dgm:pt>
    <dgm:pt modelId="{E74C8BEF-A9A6-4FBC-A08A-2A8F7A947D99}" type="parTrans" cxnId="{F56DC8C6-A161-49ED-9B11-F5C470DD9B40}">
      <dgm:prSet/>
      <dgm:spPr/>
      <dgm:t>
        <a:bodyPr/>
        <a:lstStyle/>
        <a:p>
          <a:endParaRPr lang="en-IL"/>
        </a:p>
      </dgm:t>
    </dgm:pt>
    <dgm:pt modelId="{78911FAC-03BA-4201-BFB0-CD96C341AD5E}" type="sibTrans" cxnId="{F56DC8C6-A161-49ED-9B11-F5C470DD9B40}">
      <dgm:prSet/>
      <dgm:spPr/>
      <dgm:t>
        <a:bodyPr/>
        <a:lstStyle/>
        <a:p>
          <a:endParaRPr lang="en-IL"/>
        </a:p>
      </dgm:t>
    </dgm:pt>
    <dgm:pt modelId="{0AB95008-0054-4BCC-A246-848A22A9F5AC}">
      <dgm:prSet/>
      <dgm:spPr/>
      <dgm:t>
        <a:bodyPr/>
        <a:lstStyle/>
        <a:p>
          <a:r>
            <a:rPr lang="en-US" b="0"/>
            <a:t>locking</a:t>
          </a:r>
          <a:endParaRPr lang="en-IL"/>
        </a:p>
      </dgm:t>
    </dgm:pt>
    <dgm:pt modelId="{8C1F3603-2790-4365-A1E5-8CCED708E243}" type="parTrans" cxnId="{5AEE1B16-A1F6-4A31-B60D-5A693E25380A}">
      <dgm:prSet/>
      <dgm:spPr/>
      <dgm:t>
        <a:bodyPr/>
        <a:lstStyle/>
        <a:p>
          <a:endParaRPr lang="en-IL"/>
        </a:p>
      </dgm:t>
    </dgm:pt>
    <dgm:pt modelId="{3233512A-2F00-4007-A76E-EF8C1BBF54D9}" type="sibTrans" cxnId="{5AEE1B16-A1F6-4A31-B60D-5A693E25380A}">
      <dgm:prSet/>
      <dgm:spPr/>
      <dgm:t>
        <a:bodyPr/>
        <a:lstStyle/>
        <a:p>
          <a:endParaRPr lang="en-IL"/>
        </a:p>
      </dgm:t>
    </dgm:pt>
    <dgm:pt modelId="{B830941A-6324-4B66-8373-B217FB1B7E85}" type="pres">
      <dgm:prSet presAssocID="{D24B7F1F-E689-4766-AEEE-50A77D1E5B0E}" presName="diagram" presStyleCnt="0">
        <dgm:presLayoutVars>
          <dgm:dir/>
          <dgm:resizeHandles val="exact"/>
        </dgm:presLayoutVars>
      </dgm:prSet>
      <dgm:spPr/>
    </dgm:pt>
    <dgm:pt modelId="{64C3D681-F2F1-462F-8ADB-8A76BB244A4B}" type="pres">
      <dgm:prSet presAssocID="{5109F821-6CE2-4287-A3D3-FC366C2BD334}" presName="node" presStyleLbl="node1" presStyleIdx="0" presStyleCnt="7">
        <dgm:presLayoutVars>
          <dgm:bulletEnabled val="1"/>
        </dgm:presLayoutVars>
      </dgm:prSet>
      <dgm:spPr/>
    </dgm:pt>
    <dgm:pt modelId="{053FCF3E-D9B3-4E61-9FD5-26021FEC5D72}" type="pres">
      <dgm:prSet presAssocID="{B9E24CCA-16E7-4570-ABD3-B9C8D45D4483}" presName="sibTrans" presStyleCnt="0"/>
      <dgm:spPr/>
    </dgm:pt>
    <dgm:pt modelId="{B81CFBBD-A7C3-444F-BFDF-3EF5D831E412}" type="pres">
      <dgm:prSet presAssocID="{A5F1E02F-7E48-4775-9ED0-AB1F858571B2}" presName="node" presStyleLbl="node1" presStyleIdx="1" presStyleCnt="7">
        <dgm:presLayoutVars>
          <dgm:bulletEnabled val="1"/>
        </dgm:presLayoutVars>
      </dgm:prSet>
      <dgm:spPr/>
    </dgm:pt>
    <dgm:pt modelId="{AC0C6A9D-9D39-4CF8-947B-F09E8B360450}" type="pres">
      <dgm:prSet presAssocID="{FC55FB40-EBFF-4B4C-8157-4BCE9C1DA62D}" presName="sibTrans" presStyleCnt="0"/>
      <dgm:spPr/>
    </dgm:pt>
    <dgm:pt modelId="{C30191C9-227D-4E6F-86D0-FEEE34103A4A}" type="pres">
      <dgm:prSet presAssocID="{6C2B8794-5B06-4584-A55B-5241D9C62AE5}" presName="node" presStyleLbl="node1" presStyleIdx="2" presStyleCnt="7">
        <dgm:presLayoutVars>
          <dgm:bulletEnabled val="1"/>
        </dgm:presLayoutVars>
      </dgm:prSet>
      <dgm:spPr/>
    </dgm:pt>
    <dgm:pt modelId="{BD2C1F87-2155-4CDD-AF62-49B04E9A2011}" type="pres">
      <dgm:prSet presAssocID="{5C4A2ADB-AFC7-458A-8CEE-8F2CF008D369}" presName="sibTrans" presStyleCnt="0"/>
      <dgm:spPr/>
    </dgm:pt>
    <dgm:pt modelId="{BC30D3F6-DA55-45E6-B839-3F1C6C12AFB8}" type="pres">
      <dgm:prSet presAssocID="{537F69F0-9694-4265-A572-54074E1FABD8}" presName="node" presStyleLbl="node1" presStyleIdx="3" presStyleCnt="7">
        <dgm:presLayoutVars>
          <dgm:bulletEnabled val="1"/>
        </dgm:presLayoutVars>
      </dgm:prSet>
      <dgm:spPr/>
    </dgm:pt>
    <dgm:pt modelId="{83020902-C7F7-4A12-9F1F-9C5947BCB491}" type="pres">
      <dgm:prSet presAssocID="{C63F5220-017E-4420-ADE6-1ADB4080E3C3}" presName="sibTrans" presStyleCnt="0"/>
      <dgm:spPr/>
    </dgm:pt>
    <dgm:pt modelId="{5006940D-709F-424C-9809-07C2A714D428}" type="pres">
      <dgm:prSet presAssocID="{B97E2256-0D4E-4BCD-A86E-8E839D5D945E}" presName="node" presStyleLbl="node1" presStyleIdx="4" presStyleCnt="7">
        <dgm:presLayoutVars>
          <dgm:bulletEnabled val="1"/>
        </dgm:presLayoutVars>
      </dgm:prSet>
      <dgm:spPr/>
    </dgm:pt>
    <dgm:pt modelId="{97EBB0B4-5BBE-4497-89D8-2446E1FBC7D3}" type="pres">
      <dgm:prSet presAssocID="{D91D9A86-CB32-4126-80C5-F478A8B77079}" presName="sibTrans" presStyleCnt="0"/>
      <dgm:spPr/>
    </dgm:pt>
    <dgm:pt modelId="{2E63CF33-0A38-4286-9B16-FED77CFAED16}" type="pres">
      <dgm:prSet presAssocID="{DF2230FC-2D40-4794-ADC9-97CCF49C18C2}" presName="node" presStyleLbl="node1" presStyleIdx="5" presStyleCnt="7">
        <dgm:presLayoutVars>
          <dgm:bulletEnabled val="1"/>
        </dgm:presLayoutVars>
      </dgm:prSet>
      <dgm:spPr/>
    </dgm:pt>
    <dgm:pt modelId="{319E9B07-535B-4287-8D34-29D81D94D674}" type="pres">
      <dgm:prSet presAssocID="{78911FAC-03BA-4201-BFB0-CD96C341AD5E}" presName="sibTrans" presStyleCnt="0"/>
      <dgm:spPr/>
    </dgm:pt>
    <dgm:pt modelId="{1AFCFEE3-388F-4B93-9A28-260D3CADB172}" type="pres">
      <dgm:prSet presAssocID="{0AB95008-0054-4BCC-A246-848A22A9F5AC}" presName="node" presStyleLbl="node1" presStyleIdx="6" presStyleCnt="7">
        <dgm:presLayoutVars>
          <dgm:bulletEnabled val="1"/>
        </dgm:presLayoutVars>
      </dgm:prSet>
      <dgm:spPr/>
    </dgm:pt>
  </dgm:ptLst>
  <dgm:cxnLst>
    <dgm:cxn modelId="{DB0F2B05-A871-4799-A999-B471C4107329}" type="presOf" srcId="{0AB95008-0054-4BCC-A246-848A22A9F5AC}" destId="{1AFCFEE3-388F-4B93-9A28-260D3CADB172}" srcOrd="0" destOrd="0" presId="urn:microsoft.com/office/officeart/2005/8/layout/default"/>
    <dgm:cxn modelId="{A662880C-BBBD-434C-9CAE-377E1D5D08C9}" type="presOf" srcId="{6C2B8794-5B06-4584-A55B-5241D9C62AE5}" destId="{C30191C9-227D-4E6F-86D0-FEEE34103A4A}" srcOrd="0" destOrd="0" presId="urn:microsoft.com/office/officeart/2005/8/layout/default"/>
    <dgm:cxn modelId="{5AEE1B16-A1F6-4A31-B60D-5A693E25380A}" srcId="{D24B7F1F-E689-4766-AEEE-50A77D1E5B0E}" destId="{0AB95008-0054-4BCC-A246-848A22A9F5AC}" srcOrd="6" destOrd="0" parTransId="{8C1F3603-2790-4365-A1E5-8CCED708E243}" sibTransId="{3233512A-2F00-4007-A76E-EF8C1BBF54D9}"/>
    <dgm:cxn modelId="{DD0B5D2D-2A27-4127-9280-BDD57B4B3EE3}" type="presOf" srcId="{A5F1E02F-7E48-4775-9ED0-AB1F858571B2}" destId="{B81CFBBD-A7C3-444F-BFDF-3EF5D831E412}" srcOrd="0" destOrd="0" presId="urn:microsoft.com/office/officeart/2005/8/layout/default"/>
    <dgm:cxn modelId="{76FA8C3A-3E0C-4A45-9E8F-46F3CFB5B381}" srcId="{D24B7F1F-E689-4766-AEEE-50A77D1E5B0E}" destId="{A5F1E02F-7E48-4775-9ED0-AB1F858571B2}" srcOrd="1" destOrd="0" parTransId="{4663ABD8-7FC4-40AB-9999-AB3F712768EA}" sibTransId="{FC55FB40-EBFF-4B4C-8157-4BCE9C1DA62D}"/>
    <dgm:cxn modelId="{2BB0AC5E-0E80-4423-8635-0387E88DEA29}" srcId="{D24B7F1F-E689-4766-AEEE-50A77D1E5B0E}" destId="{6C2B8794-5B06-4584-A55B-5241D9C62AE5}" srcOrd="2" destOrd="0" parTransId="{233AA91B-E911-49A2-B146-E15A257EA985}" sibTransId="{5C4A2ADB-AFC7-458A-8CEE-8F2CF008D369}"/>
    <dgm:cxn modelId="{1A405E99-C8F4-4A74-9E81-3DDB0268E104}" type="presOf" srcId="{5109F821-6CE2-4287-A3D3-FC366C2BD334}" destId="{64C3D681-F2F1-462F-8ADB-8A76BB244A4B}" srcOrd="0" destOrd="0" presId="urn:microsoft.com/office/officeart/2005/8/layout/default"/>
    <dgm:cxn modelId="{0F178DAB-7FBC-42EF-9B13-7CB55348B62C}" srcId="{D24B7F1F-E689-4766-AEEE-50A77D1E5B0E}" destId="{5109F821-6CE2-4287-A3D3-FC366C2BD334}" srcOrd="0" destOrd="0" parTransId="{D7B308FD-AEC7-4D2A-94B6-A9035F7B4FDA}" sibTransId="{B9E24CCA-16E7-4570-ABD3-B9C8D45D4483}"/>
    <dgm:cxn modelId="{44FFBDAB-A8C6-4185-9AFE-9AC8101C6C10}" srcId="{D24B7F1F-E689-4766-AEEE-50A77D1E5B0E}" destId="{B97E2256-0D4E-4BCD-A86E-8E839D5D945E}" srcOrd="4" destOrd="0" parTransId="{2CEBBA3A-7B75-4F7B-9374-558D7BDACF92}" sibTransId="{D91D9A86-CB32-4126-80C5-F478A8B77079}"/>
    <dgm:cxn modelId="{9CD399BD-B508-4F22-91D6-F0226A3FF0D9}" type="presOf" srcId="{B97E2256-0D4E-4BCD-A86E-8E839D5D945E}" destId="{5006940D-709F-424C-9809-07C2A714D428}" srcOrd="0" destOrd="0" presId="urn:microsoft.com/office/officeart/2005/8/layout/default"/>
    <dgm:cxn modelId="{F56DC8C6-A161-49ED-9B11-F5C470DD9B40}" srcId="{D24B7F1F-E689-4766-AEEE-50A77D1E5B0E}" destId="{DF2230FC-2D40-4794-ADC9-97CCF49C18C2}" srcOrd="5" destOrd="0" parTransId="{E74C8BEF-A9A6-4FBC-A08A-2A8F7A947D99}" sibTransId="{78911FAC-03BA-4201-BFB0-CD96C341AD5E}"/>
    <dgm:cxn modelId="{C73285C9-14AD-401C-9F31-B4649415C900}" type="presOf" srcId="{DF2230FC-2D40-4794-ADC9-97CCF49C18C2}" destId="{2E63CF33-0A38-4286-9B16-FED77CFAED16}" srcOrd="0" destOrd="0" presId="urn:microsoft.com/office/officeart/2005/8/layout/default"/>
    <dgm:cxn modelId="{4BB2AEE1-E25A-48B4-A6DF-16009A1FF3EF}" type="presOf" srcId="{537F69F0-9694-4265-A572-54074E1FABD8}" destId="{BC30D3F6-DA55-45E6-B839-3F1C6C12AFB8}" srcOrd="0" destOrd="0" presId="urn:microsoft.com/office/officeart/2005/8/layout/default"/>
    <dgm:cxn modelId="{46CC03FA-8071-45E0-B1DD-A57A44D34E2A}" srcId="{D24B7F1F-E689-4766-AEEE-50A77D1E5B0E}" destId="{537F69F0-9694-4265-A572-54074E1FABD8}" srcOrd="3" destOrd="0" parTransId="{091D3CB3-2857-4C51-922E-9165FD1C1671}" sibTransId="{C63F5220-017E-4420-ADE6-1ADB4080E3C3}"/>
    <dgm:cxn modelId="{700A8CFB-76F7-4B61-A1CA-7C24AE18B477}" type="presOf" srcId="{D24B7F1F-E689-4766-AEEE-50A77D1E5B0E}" destId="{B830941A-6324-4B66-8373-B217FB1B7E85}" srcOrd="0" destOrd="0" presId="urn:microsoft.com/office/officeart/2005/8/layout/default"/>
    <dgm:cxn modelId="{F0666AD3-2874-40CB-A673-C150F881B2A9}" type="presParOf" srcId="{B830941A-6324-4B66-8373-B217FB1B7E85}" destId="{64C3D681-F2F1-462F-8ADB-8A76BB244A4B}" srcOrd="0" destOrd="0" presId="urn:microsoft.com/office/officeart/2005/8/layout/default"/>
    <dgm:cxn modelId="{D6FF9D95-A68C-4A97-980A-44429AB6B8F1}" type="presParOf" srcId="{B830941A-6324-4B66-8373-B217FB1B7E85}" destId="{053FCF3E-D9B3-4E61-9FD5-26021FEC5D72}" srcOrd="1" destOrd="0" presId="urn:microsoft.com/office/officeart/2005/8/layout/default"/>
    <dgm:cxn modelId="{C6796D65-6D8D-4346-B664-7BBB8661D8C2}" type="presParOf" srcId="{B830941A-6324-4B66-8373-B217FB1B7E85}" destId="{B81CFBBD-A7C3-444F-BFDF-3EF5D831E412}" srcOrd="2" destOrd="0" presId="urn:microsoft.com/office/officeart/2005/8/layout/default"/>
    <dgm:cxn modelId="{F74DFC85-FC43-46CD-A617-9FF9751B1184}" type="presParOf" srcId="{B830941A-6324-4B66-8373-B217FB1B7E85}" destId="{AC0C6A9D-9D39-4CF8-947B-F09E8B360450}" srcOrd="3" destOrd="0" presId="urn:microsoft.com/office/officeart/2005/8/layout/default"/>
    <dgm:cxn modelId="{2D23A552-C632-4FFF-A873-4739E9455F04}" type="presParOf" srcId="{B830941A-6324-4B66-8373-B217FB1B7E85}" destId="{C30191C9-227D-4E6F-86D0-FEEE34103A4A}" srcOrd="4" destOrd="0" presId="urn:microsoft.com/office/officeart/2005/8/layout/default"/>
    <dgm:cxn modelId="{1D7FFC38-AED7-4591-9B89-D07D500F3C8E}" type="presParOf" srcId="{B830941A-6324-4B66-8373-B217FB1B7E85}" destId="{BD2C1F87-2155-4CDD-AF62-49B04E9A2011}" srcOrd="5" destOrd="0" presId="urn:microsoft.com/office/officeart/2005/8/layout/default"/>
    <dgm:cxn modelId="{3E62E132-412A-4FED-BBFE-D90FEF2A1C54}" type="presParOf" srcId="{B830941A-6324-4B66-8373-B217FB1B7E85}" destId="{BC30D3F6-DA55-45E6-B839-3F1C6C12AFB8}" srcOrd="6" destOrd="0" presId="urn:microsoft.com/office/officeart/2005/8/layout/default"/>
    <dgm:cxn modelId="{B29F1C15-5447-4A87-AC0D-C78DA87C4572}" type="presParOf" srcId="{B830941A-6324-4B66-8373-B217FB1B7E85}" destId="{83020902-C7F7-4A12-9F1F-9C5947BCB491}" srcOrd="7" destOrd="0" presId="urn:microsoft.com/office/officeart/2005/8/layout/default"/>
    <dgm:cxn modelId="{647855F2-16B9-4B68-A3AD-CC7FA6AAA4D8}" type="presParOf" srcId="{B830941A-6324-4B66-8373-B217FB1B7E85}" destId="{5006940D-709F-424C-9809-07C2A714D428}" srcOrd="8" destOrd="0" presId="urn:microsoft.com/office/officeart/2005/8/layout/default"/>
    <dgm:cxn modelId="{B80C7A2B-A196-4DEB-931A-600A44744DBB}" type="presParOf" srcId="{B830941A-6324-4B66-8373-B217FB1B7E85}" destId="{97EBB0B4-5BBE-4497-89D8-2446E1FBC7D3}" srcOrd="9" destOrd="0" presId="urn:microsoft.com/office/officeart/2005/8/layout/default"/>
    <dgm:cxn modelId="{4D7B8EF4-5001-4799-B704-426F14809C42}" type="presParOf" srcId="{B830941A-6324-4B66-8373-B217FB1B7E85}" destId="{2E63CF33-0A38-4286-9B16-FED77CFAED16}" srcOrd="10" destOrd="0" presId="urn:microsoft.com/office/officeart/2005/8/layout/default"/>
    <dgm:cxn modelId="{5EFDCE81-1E23-4FA6-B258-62014862E547}" type="presParOf" srcId="{B830941A-6324-4B66-8373-B217FB1B7E85}" destId="{319E9B07-535B-4287-8D34-29D81D94D674}" srcOrd="11" destOrd="0" presId="urn:microsoft.com/office/officeart/2005/8/layout/default"/>
    <dgm:cxn modelId="{44E4BDB1-1251-4672-A6AC-1A8307013655}" type="presParOf" srcId="{B830941A-6324-4B66-8373-B217FB1B7E85}" destId="{1AFCFEE3-388F-4B93-9A28-260D3CADB172}"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AA60F-1E81-4C73-BB4F-5BDB29078ED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L"/>
        </a:p>
      </dgm:t>
    </dgm:pt>
    <dgm:pt modelId="{E4DE2FE8-B57A-4EA7-A49F-66D8B4BC2C71}">
      <dgm:prSet/>
      <dgm:spPr/>
      <dgm:t>
        <a:bodyPr/>
        <a:lstStyle/>
        <a:p>
          <a:r>
            <a:rPr lang="en-US" baseline="0" dirty="0"/>
            <a:t>Memory accesses</a:t>
          </a:r>
          <a:endParaRPr lang="en-IL" dirty="0"/>
        </a:p>
      </dgm:t>
    </dgm:pt>
    <dgm:pt modelId="{6D452881-27E8-4F08-B8CA-0BD3D3E12948}" type="parTrans" cxnId="{303149FF-32F4-4866-8B1F-B3BEBDB8C831}">
      <dgm:prSet/>
      <dgm:spPr/>
      <dgm:t>
        <a:bodyPr/>
        <a:lstStyle/>
        <a:p>
          <a:endParaRPr lang="en-IL"/>
        </a:p>
      </dgm:t>
    </dgm:pt>
    <dgm:pt modelId="{8373754B-5C05-41D3-85AB-7B6D10EED23F}" type="sibTrans" cxnId="{303149FF-32F4-4866-8B1F-B3BEBDB8C831}">
      <dgm:prSet/>
      <dgm:spPr/>
      <dgm:t>
        <a:bodyPr/>
        <a:lstStyle/>
        <a:p>
          <a:endParaRPr lang="en-IL"/>
        </a:p>
      </dgm:t>
    </dgm:pt>
    <dgm:pt modelId="{EA7EB634-E1FB-44C4-9CDF-B6BD9FE19BA5}">
      <dgm:prSet/>
      <dgm:spPr/>
      <dgm:t>
        <a:bodyPr/>
        <a:lstStyle/>
        <a:p>
          <a:r>
            <a:rPr lang="en-US" baseline="0"/>
            <a:t>Function enter and ret</a:t>
          </a:r>
          <a:endParaRPr lang="en-IL"/>
        </a:p>
      </dgm:t>
    </dgm:pt>
    <dgm:pt modelId="{7D8412AB-90E3-49E7-885F-A14460B876F0}" type="parTrans" cxnId="{A3435E30-DFC2-4599-B6F8-478D8BACA36D}">
      <dgm:prSet/>
      <dgm:spPr/>
      <dgm:t>
        <a:bodyPr/>
        <a:lstStyle/>
        <a:p>
          <a:endParaRPr lang="en-IL"/>
        </a:p>
      </dgm:t>
    </dgm:pt>
    <dgm:pt modelId="{6803960A-1C98-49BB-816D-1C800396BFF9}" type="sibTrans" cxnId="{A3435E30-DFC2-4599-B6F8-478D8BACA36D}">
      <dgm:prSet/>
      <dgm:spPr/>
      <dgm:t>
        <a:bodyPr/>
        <a:lstStyle/>
        <a:p>
          <a:endParaRPr lang="en-IL"/>
        </a:p>
      </dgm:t>
    </dgm:pt>
    <dgm:pt modelId="{D22DCAED-EFAB-4410-9278-46D6E3DEF4D3}">
      <dgm:prSet/>
      <dgm:spPr/>
      <dgm:t>
        <a:bodyPr/>
        <a:lstStyle/>
        <a:p>
          <a:r>
            <a:rPr lang="en-US" baseline="0"/>
            <a:t>Threading events - SGX spin locks, SGX mutexes and flags</a:t>
          </a:r>
          <a:endParaRPr lang="en-IL"/>
        </a:p>
      </dgm:t>
    </dgm:pt>
    <dgm:pt modelId="{7992085F-FE99-444B-80AE-CC90B692F134}" type="parTrans" cxnId="{17837EB5-27A2-40ED-AB67-4FFF873A8597}">
      <dgm:prSet/>
      <dgm:spPr/>
      <dgm:t>
        <a:bodyPr/>
        <a:lstStyle/>
        <a:p>
          <a:endParaRPr lang="en-IL"/>
        </a:p>
      </dgm:t>
    </dgm:pt>
    <dgm:pt modelId="{114E36A6-45B7-4D41-807F-3F08B64C12D2}" type="sibTrans" cxnId="{17837EB5-27A2-40ED-AB67-4FFF873A8597}">
      <dgm:prSet/>
      <dgm:spPr/>
      <dgm:t>
        <a:bodyPr/>
        <a:lstStyle/>
        <a:p>
          <a:endParaRPr lang="en-IL"/>
        </a:p>
      </dgm:t>
    </dgm:pt>
    <dgm:pt modelId="{CFE77DB8-FD52-4D12-9787-07C4F336548C}">
      <dgm:prSet/>
      <dgm:spPr/>
      <dgm:t>
        <a:bodyPr/>
        <a:lstStyle/>
        <a:p>
          <a:r>
            <a:rPr lang="en-US" baseline="0" dirty="0"/>
            <a:t>OCALLs and simulated flows</a:t>
          </a:r>
          <a:endParaRPr lang="en-IL" dirty="0"/>
        </a:p>
      </dgm:t>
    </dgm:pt>
    <dgm:pt modelId="{9AC16EE1-6527-4E4B-A9F1-423A04FAE1BB}" type="parTrans" cxnId="{99107F0D-7888-493B-9F10-7DF2F0789B02}">
      <dgm:prSet/>
      <dgm:spPr/>
      <dgm:t>
        <a:bodyPr/>
        <a:lstStyle/>
        <a:p>
          <a:endParaRPr lang="en-IL"/>
        </a:p>
      </dgm:t>
    </dgm:pt>
    <dgm:pt modelId="{5C6FAE47-542F-491C-972B-78C07B9E87C6}" type="sibTrans" cxnId="{99107F0D-7888-493B-9F10-7DF2F0789B02}">
      <dgm:prSet/>
      <dgm:spPr/>
      <dgm:t>
        <a:bodyPr/>
        <a:lstStyle/>
        <a:p>
          <a:endParaRPr lang="en-IL"/>
        </a:p>
      </dgm:t>
    </dgm:pt>
    <dgm:pt modelId="{9FD47333-3427-4F91-929B-1A52D281EF46}" type="pres">
      <dgm:prSet presAssocID="{8BBAA60F-1E81-4C73-BB4F-5BDB29078ED8}" presName="diagram" presStyleCnt="0">
        <dgm:presLayoutVars>
          <dgm:dir/>
          <dgm:resizeHandles val="exact"/>
        </dgm:presLayoutVars>
      </dgm:prSet>
      <dgm:spPr/>
    </dgm:pt>
    <dgm:pt modelId="{2EB47249-C417-41D8-A572-D1853DA728B0}" type="pres">
      <dgm:prSet presAssocID="{E4DE2FE8-B57A-4EA7-A49F-66D8B4BC2C71}" presName="node" presStyleLbl="node1" presStyleIdx="0" presStyleCnt="4">
        <dgm:presLayoutVars>
          <dgm:bulletEnabled val="1"/>
        </dgm:presLayoutVars>
      </dgm:prSet>
      <dgm:spPr/>
    </dgm:pt>
    <dgm:pt modelId="{450AFCAD-733F-4F75-9E73-3A7CD93EC0F0}" type="pres">
      <dgm:prSet presAssocID="{8373754B-5C05-41D3-85AB-7B6D10EED23F}" presName="sibTrans" presStyleCnt="0"/>
      <dgm:spPr/>
    </dgm:pt>
    <dgm:pt modelId="{6CCCAB61-5A98-436B-BC18-210AD77AFAD3}" type="pres">
      <dgm:prSet presAssocID="{EA7EB634-E1FB-44C4-9CDF-B6BD9FE19BA5}" presName="node" presStyleLbl="node1" presStyleIdx="1" presStyleCnt="4">
        <dgm:presLayoutVars>
          <dgm:bulletEnabled val="1"/>
        </dgm:presLayoutVars>
      </dgm:prSet>
      <dgm:spPr/>
    </dgm:pt>
    <dgm:pt modelId="{082D7C50-A3A5-44BC-9F71-8CCF606D008E}" type="pres">
      <dgm:prSet presAssocID="{6803960A-1C98-49BB-816D-1C800396BFF9}" presName="sibTrans" presStyleCnt="0"/>
      <dgm:spPr/>
    </dgm:pt>
    <dgm:pt modelId="{11411617-07F1-47F1-9E28-002F25285892}" type="pres">
      <dgm:prSet presAssocID="{D22DCAED-EFAB-4410-9278-46D6E3DEF4D3}" presName="node" presStyleLbl="node1" presStyleIdx="2" presStyleCnt="4">
        <dgm:presLayoutVars>
          <dgm:bulletEnabled val="1"/>
        </dgm:presLayoutVars>
      </dgm:prSet>
      <dgm:spPr/>
    </dgm:pt>
    <dgm:pt modelId="{F0289BA0-B16B-4CC3-8580-E1869D049E07}" type="pres">
      <dgm:prSet presAssocID="{114E36A6-45B7-4D41-807F-3F08B64C12D2}" presName="sibTrans" presStyleCnt="0"/>
      <dgm:spPr/>
    </dgm:pt>
    <dgm:pt modelId="{8987E1E3-E7E1-4E72-8541-1F2A6F649112}" type="pres">
      <dgm:prSet presAssocID="{CFE77DB8-FD52-4D12-9787-07C4F336548C}" presName="node" presStyleLbl="node1" presStyleIdx="3" presStyleCnt="4">
        <dgm:presLayoutVars>
          <dgm:bulletEnabled val="1"/>
        </dgm:presLayoutVars>
      </dgm:prSet>
      <dgm:spPr/>
    </dgm:pt>
  </dgm:ptLst>
  <dgm:cxnLst>
    <dgm:cxn modelId="{99107F0D-7888-493B-9F10-7DF2F0789B02}" srcId="{8BBAA60F-1E81-4C73-BB4F-5BDB29078ED8}" destId="{CFE77DB8-FD52-4D12-9787-07C4F336548C}" srcOrd="3" destOrd="0" parTransId="{9AC16EE1-6527-4E4B-A9F1-423A04FAE1BB}" sibTransId="{5C6FAE47-542F-491C-972B-78C07B9E87C6}"/>
    <dgm:cxn modelId="{A3435E30-DFC2-4599-B6F8-478D8BACA36D}" srcId="{8BBAA60F-1E81-4C73-BB4F-5BDB29078ED8}" destId="{EA7EB634-E1FB-44C4-9CDF-B6BD9FE19BA5}" srcOrd="1" destOrd="0" parTransId="{7D8412AB-90E3-49E7-885F-A14460B876F0}" sibTransId="{6803960A-1C98-49BB-816D-1C800396BFF9}"/>
    <dgm:cxn modelId="{CD13674F-33D2-498E-8412-AE3065853FC7}" type="presOf" srcId="{E4DE2FE8-B57A-4EA7-A49F-66D8B4BC2C71}" destId="{2EB47249-C417-41D8-A572-D1853DA728B0}" srcOrd="0" destOrd="0" presId="urn:microsoft.com/office/officeart/2005/8/layout/default"/>
    <dgm:cxn modelId="{A907CD4F-E215-45A6-8A0A-3FD189D6DA4C}" type="presOf" srcId="{CFE77DB8-FD52-4D12-9787-07C4F336548C}" destId="{8987E1E3-E7E1-4E72-8541-1F2A6F649112}" srcOrd="0" destOrd="0" presId="urn:microsoft.com/office/officeart/2005/8/layout/default"/>
    <dgm:cxn modelId="{84634E8B-8CF4-4B34-AFF8-86861BC7D954}" type="presOf" srcId="{8BBAA60F-1E81-4C73-BB4F-5BDB29078ED8}" destId="{9FD47333-3427-4F91-929B-1A52D281EF46}" srcOrd="0" destOrd="0" presId="urn:microsoft.com/office/officeart/2005/8/layout/default"/>
    <dgm:cxn modelId="{313E1AA0-D566-4981-AFCE-F31B2E206E63}" type="presOf" srcId="{EA7EB634-E1FB-44C4-9CDF-B6BD9FE19BA5}" destId="{6CCCAB61-5A98-436B-BC18-210AD77AFAD3}" srcOrd="0" destOrd="0" presId="urn:microsoft.com/office/officeart/2005/8/layout/default"/>
    <dgm:cxn modelId="{97712CA8-5AD3-4E92-BC4C-FCAFBC91C77B}" type="presOf" srcId="{D22DCAED-EFAB-4410-9278-46D6E3DEF4D3}" destId="{11411617-07F1-47F1-9E28-002F25285892}" srcOrd="0" destOrd="0" presId="urn:microsoft.com/office/officeart/2005/8/layout/default"/>
    <dgm:cxn modelId="{17837EB5-27A2-40ED-AB67-4FFF873A8597}" srcId="{8BBAA60F-1E81-4C73-BB4F-5BDB29078ED8}" destId="{D22DCAED-EFAB-4410-9278-46D6E3DEF4D3}" srcOrd="2" destOrd="0" parTransId="{7992085F-FE99-444B-80AE-CC90B692F134}" sibTransId="{114E36A6-45B7-4D41-807F-3F08B64C12D2}"/>
    <dgm:cxn modelId="{303149FF-32F4-4866-8B1F-B3BEBDB8C831}" srcId="{8BBAA60F-1E81-4C73-BB4F-5BDB29078ED8}" destId="{E4DE2FE8-B57A-4EA7-A49F-66D8B4BC2C71}" srcOrd="0" destOrd="0" parTransId="{6D452881-27E8-4F08-B8CA-0BD3D3E12948}" sibTransId="{8373754B-5C05-41D3-85AB-7B6D10EED23F}"/>
    <dgm:cxn modelId="{E9396FE3-FA2C-4E48-95CF-10AA7ADE69B8}" type="presParOf" srcId="{9FD47333-3427-4F91-929B-1A52D281EF46}" destId="{2EB47249-C417-41D8-A572-D1853DA728B0}" srcOrd="0" destOrd="0" presId="urn:microsoft.com/office/officeart/2005/8/layout/default"/>
    <dgm:cxn modelId="{BC3AB524-EDA8-4521-B7FF-0ED4E1E565C4}" type="presParOf" srcId="{9FD47333-3427-4F91-929B-1A52D281EF46}" destId="{450AFCAD-733F-4F75-9E73-3A7CD93EC0F0}" srcOrd="1" destOrd="0" presId="urn:microsoft.com/office/officeart/2005/8/layout/default"/>
    <dgm:cxn modelId="{489A4688-E29E-490B-83E7-19403E0F9C99}" type="presParOf" srcId="{9FD47333-3427-4F91-929B-1A52D281EF46}" destId="{6CCCAB61-5A98-436B-BC18-210AD77AFAD3}" srcOrd="2" destOrd="0" presId="urn:microsoft.com/office/officeart/2005/8/layout/default"/>
    <dgm:cxn modelId="{BC0663DF-B2D1-416A-ABF4-DB5844442193}" type="presParOf" srcId="{9FD47333-3427-4F91-929B-1A52D281EF46}" destId="{082D7C50-A3A5-44BC-9F71-8CCF606D008E}" srcOrd="3" destOrd="0" presId="urn:microsoft.com/office/officeart/2005/8/layout/default"/>
    <dgm:cxn modelId="{85C5ED8D-8BF8-47BD-BA8F-5B33898038BE}" type="presParOf" srcId="{9FD47333-3427-4F91-929B-1A52D281EF46}" destId="{11411617-07F1-47F1-9E28-002F25285892}" srcOrd="4" destOrd="0" presId="urn:microsoft.com/office/officeart/2005/8/layout/default"/>
    <dgm:cxn modelId="{CE7B6F2A-152D-4737-B510-648B58FC1C97}" type="presParOf" srcId="{9FD47333-3427-4F91-929B-1A52D281EF46}" destId="{F0289BA0-B16B-4CC3-8580-E1869D049E07}" srcOrd="5" destOrd="0" presId="urn:microsoft.com/office/officeart/2005/8/layout/default"/>
    <dgm:cxn modelId="{59FF14A7-13FD-46D0-B59E-443E55D08F7B}" type="presParOf" srcId="{9FD47333-3427-4F91-929B-1A52D281EF46}" destId="{8987E1E3-E7E1-4E72-8541-1F2A6F649112}"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3D681-F2F1-462F-8ADB-8A76BB244A4B}">
      <dsp:nvSpPr>
        <dsp:cNvPr id="0" name=""/>
        <dsp:cNvSpPr/>
      </dsp:nvSpPr>
      <dsp:spPr>
        <a:xfrm>
          <a:off x="1808" y="462769"/>
          <a:ext cx="1434554" cy="8607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a:t>memory leaks</a:t>
          </a:r>
          <a:endParaRPr lang="en-IL" sz="1700" kern="1200"/>
        </a:p>
      </dsp:txBody>
      <dsp:txXfrm>
        <a:off x="1808" y="462769"/>
        <a:ext cx="1434554" cy="860732"/>
      </dsp:txXfrm>
    </dsp:sp>
    <dsp:sp modelId="{B81CFBBD-A7C3-444F-BFDF-3EF5D831E412}">
      <dsp:nvSpPr>
        <dsp:cNvPr id="0" name=""/>
        <dsp:cNvSpPr/>
      </dsp:nvSpPr>
      <dsp:spPr>
        <a:xfrm>
          <a:off x="1579817" y="462769"/>
          <a:ext cx="1434554" cy="8607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a:t>uninitialized data</a:t>
          </a:r>
          <a:endParaRPr lang="en-IL" sz="1700" kern="1200"/>
        </a:p>
      </dsp:txBody>
      <dsp:txXfrm>
        <a:off x="1579817" y="462769"/>
        <a:ext cx="1434554" cy="860732"/>
      </dsp:txXfrm>
    </dsp:sp>
    <dsp:sp modelId="{C30191C9-227D-4E6F-86D0-FEEE34103A4A}">
      <dsp:nvSpPr>
        <dsp:cNvPr id="0" name=""/>
        <dsp:cNvSpPr/>
      </dsp:nvSpPr>
      <dsp:spPr>
        <a:xfrm>
          <a:off x="3157827" y="462769"/>
          <a:ext cx="1434554" cy="8607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dirty="0"/>
            <a:t>dangling pointer</a:t>
          </a:r>
          <a:endParaRPr lang="en-IL" sz="1700" kern="1200" dirty="0"/>
        </a:p>
      </dsp:txBody>
      <dsp:txXfrm>
        <a:off x="3157827" y="462769"/>
        <a:ext cx="1434554" cy="860732"/>
      </dsp:txXfrm>
    </dsp:sp>
    <dsp:sp modelId="{BC30D3F6-DA55-45E6-B839-3F1C6C12AFB8}">
      <dsp:nvSpPr>
        <dsp:cNvPr id="0" name=""/>
        <dsp:cNvSpPr/>
      </dsp:nvSpPr>
      <dsp:spPr>
        <a:xfrm>
          <a:off x="4735837" y="462769"/>
          <a:ext cx="1434554" cy="8607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a:t>deadlocks</a:t>
          </a:r>
          <a:endParaRPr lang="en-IL" sz="1700" kern="1200"/>
        </a:p>
      </dsp:txBody>
      <dsp:txXfrm>
        <a:off x="4735837" y="462769"/>
        <a:ext cx="1434554" cy="860732"/>
      </dsp:txXfrm>
    </dsp:sp>
    <dsp:sp modelId="{5006940D-709F-424C-9809-07C2A714D428}">
      <dsp:nvSpPr>
        <dsp:cNvPr id="0" name=""/>
        <dsp:cNvSpPr/>
      </dsp:nvSpPr>
      <dsp:spPr>
        <a:xfrm>
          <a:off x="790813" y="1466957"/>
          <a:ext cx="1434554" cy="8607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a:t>data races</a:t>
          </a:r>
          <a:endParaRPr lang="en-IL" sz="1700" kern="1200"/>
        </a:p>
      </dsp:txBody>
      <dsp:txXfrm>
        <a:off x="790813" y="1466957"/>
        <a:ext cx="1434554" cy="860732"/>
      </dsp:txXfrm>
    </dsp:sp>
    <dsp:sp modelId="{2E63CF33-0A38-4286-9B16-FED77CFAED16}">
      <dsp:nvSpPr>
        <dsp:cNvPr id="0" name=""/>
        <dsp:cNvSpPr/>
      </dsp:nvSpPr>
      <dsp:spPr>
        <a:xfrm>
          <a:off x="2368822" y="1466957"/>
          <a:ext cx="1434554" cy="8607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a:t>concurrency</a:t>
          </a:r>
          <a:endParaRPr lang="en-IL" sz="1700" kern="1200"/>
        </a:p>
      </dsp:txBody>
      <dsp:txXfrm>
        <a:off x="2368822" y="1466957"/>
        <a:ext cx="1434554" cy="860732"/>
      </dsp:txXfrm>
    </dsp:sp>
    <dsp:sp modelId="{1AFCFEE3-388F-4B93-9A28-260D3CADB172}">
      <dsp:nvSpPr>
        <dsp:cNvPr id="0" name=""/>
        <dsp:cNvSpPr/>
      </dsp:nvSpPr>
      <dsp:spPr>
        <a:xfrm>
          <a:off x="3946832" y="1466957"/>
          <a:ext cx="1434554" cy="8607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a:t>locking</a:t>
          </a:r>
          <a:endParaRPr lang="en-IL" sz="1700" kern="1200"/>
        </a:p>
      </dsp:txBody>
      <dsp:txXfrm>
        <a:off x="3946832" y="1466957"/>
        <a:ext cx="1434554" cy="860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47249-C417-41D8-A572-D1853DA728B0}">
      <dsp:nvSpPr>
        <dsp:cNvPr id="0" name=""/>
        <dsp:cNvSpPr/>
      </dsp:nvSpPr>
      <dsp:spPr>
        <a:xfrm>
          <a:off x="1968244" y="729"/>
          <a:ext cx="1746755" cy="1048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Memory accesses</a:t>
          </a:r>
          <a:endParaRPr lang="en-IL" sz="1500" kern="1200" dirty="0"/>
        </a:p>
      </dsp:txBody>
      <dsp:txXfrm>
        <a:off x="1968244" y="729"/>
        <a:ext cx="1746755" cy="1048053"/>
      </dsp:txXfrm>
    </dsp:sp>
    <dsp:sp modelId="{6CCCAB61-5A98-436B-BC18-210AD77AFAD3}">
      <dsp:nvSpPr>
        <dsp:cNvPr id="0" name=""/>
        <dsp:cNvSpPr/>
      </dsp:nvSpPr>
      <dsp:spPr>
        <a:xfrm>
          <a:off x="3889675" y="729"/>
          <a:ext cx="1746755" cy="1048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Function enter and ret</a:t>
          </a:r>
          <a:endParaRPr lang="en-IL" sz="1500" kern="1200"/>
        </a:p>
      </dsp:txBody>
      <dsp:txXfrm>
        <a:off x="3889675" y="729"/>
        <a:ext cx="1746755" cy="1048053"/>
      </dsp:txXfrm>
    </dsp:sp>
    <dsp:sp modelId="{11411617-07F1-47F1-9E28-002F25285892}">
      <dsp:nvSpPr>
        <dsp:cNvPr id="0" name=""/>
        <dsp:cNvSpPr/>
      </dsp:nvSpPr>
      <dsp:spPr>
        <a:xfrm>
          <a:off x="5811106" y="729"/>
          <a:ext cx="1746755" cy="1048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a:t>Threading events - SGX spin locks, SGX mutexes and flags</a:t>
          </a:r>
          <a:endParaRPr lang="en-IL" sz="1500" kern="1200"/>
        </a:p>
      </dsp:txBody>
      <dsp:txXfrm>
        <a:off x="5811106" y="729"/>
        <a:ext cx="1746755" cy="1048053"/>
      </dsp:txXfrm>
    </dsp:sp>
    <dsp:sp modelId="{8987E1E3-E7E1-4E72-8541-1F2A6F649112}">
      <dsp:nvSpPr>
        <dsp:cNvPr id="0" name=""/>
        <dsp:cNvSpPr/>
      </dsp:nvSpPr>
      <dsp:spPr>
        <a:xfrm>
          <a:off x="7732537" y="729"/>
          <a:ext cx="1746755" cy="1048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baseline="0" dirty="0"/>
            <a:t>OCALLs and simulated flows</a:t>
          </a:r>
          <a:endParaRPr lang="en-IL" sz="1500" kern="1200" dirty="0"/>
        </a:p>
      </dsp:txBody>
      <dsp:txXfrm>
        <a:off x="7732537" y="729"/>
        <a:ext cx="1746755" cy="104805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211007-55DD-4953-AA4C-568C7B9607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0567F65-DC68-4D72-B0D6-C6DEFAE5A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64F017-A209-439E-A6E7-15E23391106E}" type="datetimeFigureOut">
              <a:rPr lang="en-US" smtClean="0"/>
              <a:t>3/24/2023</a:t>
            </a:fld>
            <a:endParaRPr lang="en-US"/>
          </a:p>
        </p:txBody>
      </p:sp>
      <p:sp>
        <p:nvSpPr>
          <p:cNvPr id="4" name="Footer Placeholder 3">
            <a:extLst>
              <a:ext uri="{FF2B5EF4-FFF2-40B4-BE49-F238E27FC236}">
                <a16:creationId xmlns:a16="http://schemas.microsoft.com/office/drawing/2014/main" id="{7B566DC2-A8B8-4C33-A060-005B53726C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D8570C6-85C2-4AE0-96F9-E1FC620A57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2D0A4D-AC6F-4705-8F3E-F6ED0C7AB3F2}" type="slidenum">
              <a:rPr lang="en-US" smtClean="0"/>
              <a:t>‹#›</a:t>
            </a:fld>
            <a:endParaRPr lang="en-US"/>
          </a:p>
        </p:txBody>
      </p:sp>
    </p:spTree>
    <p:extLst>
      <p:ext uri="{BB962C8B-B14F-4D97-AF65-F5344CB8AC3E}">
        <p14:creationId xmlns:p14="http://schemas.microsoft.com/office/powerpoint/2010/main" val="3320930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EC105-3E63-4709-9ECA-2EB22CB2AA34}" type="datetimeFigureOut">
              <a:rPr lang="en-US" smtClean="0"/>
              <a:t>3/24/2023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2567-D7D7-4223-A842-9A06E6D4E1F9}" type="slidenum">
              <a:rPr lang="en-US" smtClean="0"/>
              <a:t>‹#›</a:t>
            </a:fld>
            <a:endParaRPr lang="en-US"/>
          </a:p>
        </p:txBody>
      </p:sp>
    </p:spTree>
    <p:extLst>
      <p:ext uri="{BB962C8B-B14F-4D97-AF65-F5344CB8AC3E}">
        <p14:creationId xmlns:p14="http://schemas.microsoft.com/office/powerpoint/2010/main" val="3227566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ware.intel.com/sites/products/sgx-sdk-users-guide-windows/Content/Enclave%20Definition%20Language%20File%20Syntax.ht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5366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put the logic in enclaves due to security risk, while not having tools to validate</a:t>
            </a:r>
            <a:endParaRPr lang="en-IL" dirty="0"/>
          </a:p>
        </p:txBody>
      </p:sp>
      <p:sp>
        <p:nvSpPr>
          <p:cNvPr id="4" name="Slide Number Placeholder 3"/>
          <p:cNvSpPr>
            <a:spLocks noGrp="1"/>
          </p:cNvSpPr>
          <p:nvPr>
            <p:ph type="sldNum" sz="quarter" idx="5"/>
          </p:nvPr>
        </p:nvSpPr>
        <p:spPr/>
        <p:txBody>
          <a:bodyPr/>
          <a:lstStyle/>
          <a:p>
            <a:fld id="{43D92567-D7D7-4223-A842-9A06E6D4E1F9}" type="slidenum">
              <a:rPr lang="en-US" smtClean="0"/>
              <a:t>11</a:t>
            </a:fld>
            <a:endParaRPr lang="en-US"/>
          </a:p>
        </p:txBody>
      </p:sp>
    </p:spTree>
    <p:extLst>
      <p:ext uri="{BB962C8B-B14F-4D97-AF65-F5344CB8AC3E}">
        <p14:creationId xmlns:p14="http://schemas.microsoft.com/office/powerpoint/2010/main" val="505913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effectLst/>
                <a:latin typeface="Calibri" panose="020F0502020204030204" pitchFamily="34" charset="0"/>
              </a:rPr>
              <a:t>What can we do?</a:t>
            </a:r>
          </a:p>
          <a:p>
            <a:r>
              <a:rPr lang="en-US" sz="1000" dirty="0">
                <a:effectLst/>
                <a:latin typeface="Calibri" panose="020F0502020204030204" pitchFamily="34" charset="0"/>
              </a:rPr>
              <a:t>Manual inspection of race conditions and </a:t>
            </a:r>
            <a:r>
              <a:rPr lang="en-US" sz="1000" dirty="0" err="1">
                <a:effectLst/>
                <a:latin typeface="Calibri" panose="020F0502020204030204" pitchFamily="34" charset="0"/>
              </a:rPr>
              <a:t>TocTou</a:t>
            </a:r>
            <a:r>
              <a:rPr lang="en-US" sz="1000" dirty="0">
                <a:effectLst/>
                <a:latin typeface="Calibri" panose="020F0502020204030204" pitchFamily="34" charset="0"/>
              </a:rPr>
              <a:t> issues</a:t>
            </a:r>
          </a:p>
          <a:p>
            <a:r>
              <a:rPr lang="en-US" sz="1000" dirty="0">
                <a:effectLst/>
                <a:latin typeface="Calibri" panose="020F0502020204030204" pitchFamily="34" charset="0"/>
              </a:rPr>
              <a:t>	Costly process</a:t>
            </a:r>
          </a:p>
          <a:p>
            <a:r>
              <a:rPr lang="en-US" sz="1000" dirty="0">
                <a:effectLst/>
                <a:latin typeface="Calibri" panose="020F0502020204030204" pitchFamily="34" charset="0"/>
              </a:rPr>
              <a:t>	Lack of experts</a:t>
            </a:r>
          </a:p>
          <a:p>
            <a:r>
              <a:rPr lang="en-US" sz="1000" dirty="0">
                <a:effectLst/>
                <a:latin typeface="Calibri" panose="020F0502020204030204" pitchFamily="34" charset="0"/>
              </a:rPr>
              <a:t>Automate</a:t>
            </a:r>
          </a:p>
          <a:p>
            <a:r>
              <a:rPr lang="en-US" sz="1000" dirty="0">
                <a:effectLst/>
                <a:latin typeface="Calibri" panose="020F0502020204030204" pitchFamily="34" charset="0"/>
              </a:rPr>
              <a:t>Tool to understand the environment (sync primitives, trust boundaries)</a:t>
            </a:r>
          </a:p>
          <a:p>
            <a:r>
              <a:rPr lang="en-US" sz="1000" dirty="0">
                <a:effectLst/>
                <a:latin typeface="Calibri" panose="020F0502020204030204" pitchFamily="34" charset="0"/>
              </a:rPr>
              <a:t>Inputs to cover (unit testing, fuzzing)</a:t>
            </a:r>
          </a:p>
          <a:p>
            <a:r>
              <a:rPr lang="en-US" sz="1000" dirty="0">
                <a:effectLst/>
                <a:latin typeface="Calibri" panose="020F0502020204030204" pitchFamily="34" charset="0"/>
              </a:rPr>
              <a:t>No expert is needed</a:t>
            </a:r>
          </a:p>
          <a:p>
            <a:r>
              <a:rPr lang="en-US" sz="1000" dirty="0">
                <a:effectLst/>
                <a:latin typeface="Calibri" panose="020F0502020204030204" pitchFamily="34" charset="0"/>
              </a:rPr>
              <a:t>Less chance for human error</a:t>
            </a:r>
          </a:p>
          <a:p>
            <a:r>
              <a:rPr lang="en-US" sz="1000" dirty="0">
                <a:effectLst/>
                <a:latin typeface="Calibri" panose="020F0502020204030204" pitchFamily="34" charset="0"/>
              </a:rPr>
              <a:t>Much faster</a:t>
            </a:r>
          </a:p>
          <a:p>
            <a:r>
              <a:rPr lang="en-US" dirty="0">
                <a:latin typeface="Calibri" panose="020F0502020204030204" pitchFamily="34" charset="0"/>
              </a:rPr>
              <a:t>the hands of the OS kernel</a:t>
            </a:r>
          </a:p>
          <a:p>
            <a:r>
              <a:rPr lang="en-US" sz="1000" dirty="0">
                <a:effectLst/>
                <a:latin typeface="Calibri" panose="020F0502020204030204" pitchFamily="34" charset="0"/>
              </a:rPr>
              <a:t>Limitations of existing tools for special env</a:t>
            </a:r>
          </a:p>
          <a:p>
            <a:endParaRPr lang="en-US" dirty="0">
              <a:latin typeface="Calibri" panose="020F0502020204030204" pitchFamily="34" charset="0"/>
            </a:endParaRPr>
          </a:p>
          <a:p>
            <a:endParaRPr lang="en-US" dirty="0">
              <a:latin typeface="Calibri" panose="020F0502020204030204" pitchFamily="34" charset="0"/>
            </a:endParaRPr>
          </a:p>
          <a:p>
            <a:endParaRPr lang="en-IL" dirty="0"/>
          </a:p>
          <a:p>
            <a:r>
              <a:rPr lang="en-US" sz="1000" dirty="0">
                <a:effectLst/>
                <a:latin typeface="Calibri" panose="020F0502020204030204" pitchFamily="34" charset="0"/>
              </a:rPr>
              <a:t>What can we do?</a:t>
            </a:r>
          </a:p>
          <a:p>
            <a:r>
              <a:rPr lang="en-US" sz="1000" dirty="0">
                <a:effectLst/>
                <a:latin typeface="Calibri" panose="020F0502020204030204" pitchFamily="34" charset="0"/>
              </a:rPr>
              <a:t>Manual inspection of race conditions and </a:t>
            </a:r>
            <a:r>
              <a:rPr lang="en-US" sz="1000" dirty="0" err="1">
                <a:effectLst/>
                <a:latin typeface="Calibri" panose="020F0502020204030204" pitchFamily="34" charset="0"/>
              </a:rPr>
              <a:t>TocTou</a:t>
            </a:r>
            <a:r>
              <a:rPr lang="en-US" sz="1000" dirty="0">
                <a:effectLst/>
                <a:latin typeface="Calibri" panose="020F0502020204030204" pitchFamily="34" charset="0"/>
              </a:rPr>
              <a:t> issues</a:t>
            </a:r>
          </a:p>
          <a:p>
            <a:r>
              <a:rPr lang="en-US" sz="1000" dirty="0">
                <a:effectLst/>
                <a:latin typeface="Calibri" panose="020F0502020204030204" pitchFamily="34" charset="0"/>
              </a:rPr>
              <a:t>	Costly process</a:t>
            </a:r>
          </a:p>
          <a:p>
            <a:r>
              <a:rPr lang="en-US" sz="1000" dirty="0">
                <a:effectLst/>
                <a:latin typeface="Calibri" panose="020F0502020204030204" pitchFamily="34" charset="0"/>
              </a:rPr>
              <a:t>	Lack of experts</a:t>
            </a:r>
          </a:p>
          <a:p>
            <a:r>
              <a:rPr lang="en-US" sz="1000" dirty="0">
                <a:effectLst/>
                <a:latin typeface="Calibri" panose="020F0502020204030204" pitchFamily="34" charset="0"/>
              </a:rPr>
              <a:t>Automate</a:t>
            </a:r>
          </a:p>
          <a:p>
            <a:r>
              <a:rPr lang="en-US" sz="1000" dirty="0">
                <a:effectLst/>
                <a:latin typeface="Calibri" panose="020F0502020204030204" pitchFamily="34" charset="0"/>
              </a:rPr>
              <a:t>Tool to understand the environment (sync primitives, trust boundaries)</a:t>
            </a:r>
          </a:p>
          <a:p>
            <a:r>
              <a:rPr lang="en-US" sz="1000" dirty="0">
                <a:effectLst/>
                <a:latin typeface="Calibri" panose="020F0502020204030204" pitchFamily="34" charset="0"/>
              </a:rPr>
              <a:t>Inputs to cover (unit testing, fuzzing)</a:t>
            </a:r>
          </a:p>
          <a:p>
            <a:r>
              <a:rPr lang="en-US" sz="1000" dirty="0">
                <a:effectLst/>
                <a:latin typeface="Calibri" panose="020F0502020204030204" pitchFamily="34" charset="0"/>
              </a:rPr>
              <a:t>No expert is needed</a:t>
            </a:r>
          </a:p>
          <a:p>
            <a:r>
              <a:rPr lang="en-US" sz="1000" dirty="0">
                <a:effectLst/>
                <a:latin typeface="Calibri" panose="020F0502020204030204" pitchFamily="34" charset="0"/>
              </a:rPr>
              <a:t>Less chance for human error</a:t>
            </a:r>
          </a:p>
          <a:p>
            <a:r>
              <a:rPr lang="en-US" sz="1000" dirty="0">
                <a:effectLst/>
                <a:latin typeface="Calibri" panose="020F0502020204030204" pitchFamily="34" charset="0"/>
              </a:rPr>
              <a:t>Much faster</a:t>
            </a:r>
          </a:p>
          <a:p>
            <a:r>
              <a:rPr lang="en-US" dirty="0">
                <a:latin typeface="Calibri" panose="020F0502020204030204" pitchFamily="34" charset="0"/>
              </a:rPr>
              <a:t>the hands of the OS kernel</a:t>
            </a:r>
          </a:p>
          <a:p>
            <a:r>
              <a:rPr lang="en-US" sz="1000" dirty="0">
                <a:effectLst/>
                <a:latin typeface="Calibri" panose="020F0502020204030204" pitchFamily="34" charset="0"/>
              </a:rPr>
              <a:t>Limitations of existing tools for special env</a:t>
            </a:r>
          </a:p>
          <a:p>
            <a:endParaRPr lang="en-US" dirty="0">
              <a:latin typeface="Calibri" panose="020F0502020204030204" pitchFamily="34" charset="0"/>
            </a:endParaRPr>
          </a:p>
          <a:p>
            <a:endParaRPr lang="en-US" dirty="0">
              <a:latin typeface="Calibri" panose="020F0502020204030204" pitchFamily="34" charset="0"/>
            </a:endParaRPr>
          </a:p>
          <a:p>
            <a:endParaRPr lang="en-IL" dirty="0"/>
          </a:p>
          <a:p>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13</a:t>
            </a:fld>
            <a:endParaRPr lang="en-US"/>
          </a:p>
        </p:txBody>
      </p:sp>
    </p:spTree>
    <p:extLst>
      <p:ext uri="{BB962C8B-B14F-4D97-AF65-F5344CB8AC3E}">
        <p14:creationId xmlns:p14="http://schemas.microsoft.com/office/powerpoint/2010/main" val="2638337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PKCS11 API are complex (e.g., attributes hierarchy) requiring "user-check" pointer parameters</a:t>
            </a:r>
          </a:p>
          <a:p>
            <a:endParaRPr lang="en-US" sz="1800" dirty="0">
              <a:effectLst/>
              <a:latin typeface="Calibri" panose="020F0502020204030204" pitchFamily="34" charset="0"/>
            </a:endParaRPr>
          </a:p>
          <a:p>
            <a:r>
              <a:rPr lang="en-US" sz="1800" dirty="0">
                <a:effectLst/>
                <a:latin typeface="Calibri" panose="020F0502020204030204" pitchFamily="34" charset="0"/>
              </a:rPr>
              <a:t>Since bugs are “social creatures” - we decided to look for similar issues and not only fix the found one</a:t>
            </a:r>
          </a:p>
          <a:p>
            <a:endParaRPr lang="en-US" sz="1800" dirty="0">
              <a:effectLst/>
              <a:latin typeface="Calibri" panose="020F0502020204030204" pitchFamily="34" charset="0"/>
            </a:endParaRPr>
          </a:p>
          <a:p>
            <a:r>
              <a:rPr lang="en-US" b="0" i="0" dirty="0">
                <a:solidFill>
                  <a:srgbClr val="24292F"/>
                </a:solidFill>
                <a:effectLst/>
                <a:latin typeface="Intel Clear" panose="020B0604020203020204" pitchFamily="34" charset="0"/>
              </a:rPr>
              <a:t>Crypto API Toolkit for Intel(R) SGX (CTK) aims at enhancing the security of data and key protection applications by exposing interfaces that run the key generation and cryptographic operations securely inside an Intel(R) Software Guard Extensions (SGX) enclave. The operations are exposed and supported via PKCS11 interface for Linux.</a:t>
            </a:r>
            <a:endParaRPr lang="en-US" sz="1800" b="0" i="0" dirty="0">
              <a:solidFill>
                <a:srgbClr val="24292F"/>
              </a:solidFill>
              <a:effectLst/>
              <a:latin typeface="Calibri" panose="020F0502020204030204" pitchFamily="34" charset="0"/>
            </a:endParaRPr>
          </a:p>
          <a:p>
            <a:r>
              <a:rPr lang="en-US" dirty="0"/>
              <a:t>https://github.com/intel/crypto-api-toolkit</a:t>
            </a:r>
            <a:r>
              <a:rPr lang="en-US" sz="1800" b="0" i="0" dirty="0">
                <a:solidFill>
                  <a:srgbClr val="24292F"/>
                </a:solidFill>
                <a:effectLst/>
                <a:latin typeface="Calibri" panose="020F0502020204030204" pitchFamily="34" charset="0"/>
              </a:rPr>
              <a:t> </a:t>
            </a:r>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14</a:t>
            </a:fld>
            <a:endParaRPr lang="en-US"/>
          </a:p>
        </p:txBody>
      </p:sp>
    </p:spTree>
    <p:extLst>
      <p:ext uri="{BB962C8B-B14F-4D97-AF65-F5344CB8AC3E}">
        <p14:creationId xmlns:p14="http://schemas.microsoft.com/office/powerpoint/2010/main" val="3015279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Difficult – several levels of indirection</a:t>
            </a:r>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15</a:t>
            </a:fld>
            <a:endParaRPr lang="en-US"/>
          </a:p>
        </p:txBody>
      </p:sp>
    </p:spTree>
    <p:extLst>
      <p:ext uri="{BB962C8B-B14F-4D97-AF65-F5344CB8AC3E}">
        <p14:creationId xmlns:p14="http://schemas.microsoft.com/office/powerpoint/2010/main" val="183407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16</a:t>
            </a:fld>
            <a:endParaRPr lang="en-US"/>
          </a:p>
        </p:txBody>
      </p:sp>
    </p:spTree>
    <p:extLst>
      <p:ext uri="{BB962C8B-B14F-4D97-AF65-F5344CB8AC3E}">
        <p14:creationId xmlns:p14="http://schemas.microsoft.com/office/powerpoint/2010/main" val="384979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Calibri" panose="020F0502020204030204" pitchFamily="34" charset="0"/>
            </a:endParaRPr>
          </a:p>
          <a:p>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D61C8689-8455-3546-ADF9-3B7273760F66}" type="slidenum">
              <a:rPr lang="en-US" smtClean="0"/>
              <a:pPr/>
              <a:t>17</a:t>
            </a:fld>
            <a:endParaRPr lang="en-US"/>
          </a:p>
        </p:txBody>
      </p:sp>
    </p:spTree>
    <p:extLst>
      <p:ext uri="{BB962C8B-B14F-4D97-AF65-F5344CB8AC3E}">
        <p14:creationId xmlns:p14="http://schemas.microsoft.com/office/powerpoint/2010/main" val="3690412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Difficult – several levels of indirection</a:t>
            </a:r>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18</a:t>
            </a:fld>
            <a:endParaRPr lang="en-US"/>
          </a:p>
        </p:txBody>
      </p:sp>
    </p:spTree>
    <p:extLst>
      <p:ext uri="{BB962C8B-B14F-4D97-AF65-F5344CB8AC3E}">
        <p14:creationId xmlns:p14="http://schemas.microsoft.com/office/powerpoint/2010/main" val="2861281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19</a:t>
            </a:fld>
            <a:endParaRPr lang="en-US"/>
          </a:p>
        </p:txBody>
      </p:sp>
    </p:spTree>
    <p:extLst>
      <p:ext uri="{BB962C8B-B14F-4D97-AF65-F5344CB8AC3E}">
        <p14:creationId xmlns:p14="http://schemas.microsoft.com/office/powerpoint/2010/main" val="4038857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1998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that the attack surface is much bigger</a:t>
            </a:r>
          </a:p>
          <a:p>
            <a:r>
              <a:rPr lang="en-US" dirty="0"/>
              <a:t>Mention some examples:</a:t>
            </a:r>
          </a:p>
          <a:p>
            <a:r>
              <a:rPr lang="en-US" dirty="0"/>
              <a:t>Graphene framework - AI</a:t>
            </a:r>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22</a:t>
            </a:fld>
            <a:endParaRPr lang="en-US"/>
          </a:p>
        </p:txBody>
      </p:sp>
    </p:spTree>
    <p:extLst>
      <p:ext uri="{BB962C8B-B14F-4D97-AF65-F5344CB8AC3E}">
        <p14:creationId xmlns:p14="http://schemas.microsoft.com/office/powerpoint/2010/main" val="2306160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Before we start, I’d like to show a research paper that was published just after SGX was released in 2015.</a:t>
            </a:r>
          </a:p>
          <a:p>
            <a:r>
              <a:rPr lang="en-US" dirty="0"/>
              <a:t>This research shows that timing issues become much critical in enclaves. </a:t>
            </a:r>
          </a:p>
          <a:p>
            <a:r>
              <a:rPr lang="en-US" dirty="0"/>
              <a:t>I will show how we can reduce this risk</a:t>
            </a:r>
            <a:endParaRPr lang="en-IL" dirty="0"/>
          </a:p>
        </p:txBody>
      </p:sp>
      <p:sp>
        <p:nvSpPr>
          <p:cNvPr id="4" name="Slide Number Placeholder 3"/>
          <p:cNvSpPr>
            <a:spLocks noGrp="1"/>
          </p:cNvSpPr>
          <p:nvPr>
            <p:ph type="sldNum" sz="quarter" idx="5"/>
          </p:nvPr>
        </p:nvSpPr>
        <p:spPr/>
        <p:txBody>
          <a:bodyPr/>
          <a:lstStyle/>
          <a:p>
            <a:fld id="{43D92567-D7D7-4223-A842-9A06E6D4E1F9}" type="slidenum">
              <a:rPr lang="en-US" smtClean="0"/>
              <a:t>2</a:t>
            </a:fld>
            <a:endParaRPr lang="en-US"/>
          </a:p>
        </p:txBody>
      </p:sp>
    </p:spTree>
    <p:extLst>
      <p:ext uri="{BB962C8B-B14F-4D97-AF65-F5344CB8AC3E}">
        <p14:creationId xmlns:p14="http://schemas.microsoft.com/office/powerpoint/2010/main" val="902517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 real example</a:t>
            </a:r>
          </a:p>
          <a:p>
            <a:r>
              <a:rPr lang="en-US" dirty="0"/>
              <a:t>I’m sure you all familiar with Starbucks. They have gift cards with credit. Their web site provided a service to transfer funds from one gift card to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Starbucks servers are protected – I’m limited, able only to call it via valid APIs</a:t>
            </a:r>
            <a:endParaRPr lang="en-IL" dirty="0"/>
          </a:p>
          <a:p>
            <a:endParaRPr lang="en-US" dirty="0"/>
          </a:p>
          <a:p>
            <a:r>
              <a:rPr lang="en-US" dirty="0"/>
              <a:t>Let’s see how it works.</a:t>
            </a:r>
          </a:p>
          <a:p>
            <a:endParaRPr lang="en-US" dirty="0"/>
          </a:p>
          <a:p>
            <a:r>
              <a:rPr lang="en-US" dirty="0"/>
              <a:t>Show the flow with 1 thread</a:t>
            </a:r>
          </a:p>
          <a:p>
            <a:r>
              <a:rPr lang="en-US" dirty="0"/>
              <a:t>Show the flow with 2 threads</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23</a:t>
            </a:fld>
            <a:endParaRPr lang="en-US"/>
          </a:p>
        </p:txBody>
      </p:sp>
    </p:spTree>
    <p:extLst>
      <p:ext uri="{BB962C8B-B14F-4D97-AF65-F5344CB8AC3E}">
        <p14:creationId xmlns:p14="http://schemas.microsoft.com/office/powerpoint/2010/main" val="913090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Interface is defined via EDL (</a:t>
            </a:r>
            <a:r>
              <a:rPr lang="en-US" b="0" i="0" u="none" strike="noStrike" dirty="0">
                <a:solidFill>
                  <a:srgbClr val="00AEEF"/>
                </a:solidFill>
                <a:effectLst/>
                <a:latin typeface="Intel Clear" panose="020B0604020203020204" pitchFamily="34" charset="0"/>
                <a:hlinkClick r:id="rId3"/>
              </a:rPr>
              <a:t>Enclave Definition Language (EDL)</a:t>
            </a:r>
            <a:r>
              <a:rPr lang="en-US" b="0" i="0" dirty="0">
                <a:solidFill>
                  <a:srgbClr val="53565A"/>
                </a:solidFill>
                <a:effectLst/>
                <a:latin typeface="Intel Clear" panose="020B0604020203020204" pitchFamily="34" charset="0"/>
              </a:rPr>
              <a:t> </a:t>
            </a:r>
          </a:p>
          <a:p>
            <a:r>
              <a:rPr lang="en-US" b="0" i="0" dirty="0">
                <a:solidFill>
                  <a:srgbClr val="53565A"/>
                </a:solidFill>
                <a:effectLst/>
                <a:latin typeface="Intel Clear" panose="020B0604020203020204" pitchFamily="34" charset="0"/>
              </a:rPr>
              <a:t>Marshaling - operate on these copies of the original memory buffer</a:t>
            </a:r>
          </a:p>
          <a:p>
            <a:r>
              <a:rPr lang="en-US" b="0" i="0" dirty="0">
                <a:solidFill>
                  <a:srgbClr val="53565A"/>
                </a:solidFill>
                <a:effectLst/>
                <a:latin typeface="Intel Clear" panose="020B0604020203020204" pitchFamily="34" charset="0"/>
              </a:rPr>
              <a:t>Peter Parker principle</a:t>
            </a:r>
          </a:p>
          <a:p>
            <a:r>
              <a:rPr lang="en-US" b="0" i="0" dirty="0">
                <a:solidFill>
                  <a:srgbClr val="53565A"/>
                </a:solidFill>
                <a:effectLst/>
                <a:latin typeface="Intel Clear" panose="020B0604020203020204" pitchFamily="34" charset="0"/>
              </a:rPr>
              <a:t>Checks:</a:t>
            </a:r>
          </a:p>
          <a:p>
            <a:pPr marL="228600" indent="-228600">
              <a:buAutoNum type="arabicPeriod"/>
            </a:pPr>
            <a:r>
              <a:rPr lang="en-US" b="0" i="0" dirty="0">
                <a:solidFill>
                  <a:srgbClr val="53565A"/>
                </a:solidFill>
                <a:effectLst/>
                <a:latin typeface="Intel Clear" panose="020B0604020203020204" pitchFamily="34" charset="0"/>
              </a:rPr>
              <a:t>The buffer is outside the enclave</a:t>
            </a:r>
          </a:p>
          <a:p>
            <a:pPr marL="228600" indent="-228600">
              <a:buAutoNum type="arabicPeriod"/>
            </a:pPr>
            <a:r>
              <a:rPr lang="en-US" b="0" i="0" dirty="0">
                <a:solidFill>
                  <a:srgbClr val="53565A"/>
                </a:solidFill>
                <a:effectLst/>
                <a:latin typeface="Intel Clear" panose="020B0604020203020204" pitchFamily="34" charset="0"/>
              </a:rPr>
              <a:t>TOCTOU</a:t>
            </a:r>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24</a:t>
            </a:fld>
            <a:endParaRPr lang="en-US"/>
          </a:p>
        </p:txBody>
      </p:sp>
    </p:spTree>
    <p:extLst>
      <p:ext uri="{BB962C8B-B14F-4D97-AF65-F5344CB8AC3E}">
        <p14:creationId xmlns:p14="http://schemas.microsoft.com/office/powerpoint/2010/main" val="1414127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a:t>
            </a:r>
          </a:p>
          <a:p>
            <a:r>
              <a:rPr lang="en-US" dirty="0"/>
              <a:t>	TOCTOU – can change size/index value after check</a:t>
            </a:r>
          </a:p>
          <a:p>
            <a:r>
              <a:rPr lang="en-US" dirty="0"/>
              <a:t>	Race condition – creates invalid state</a:t>
            </a:r>
            <a:endParaRPr lang="en-IL" dirty="0"/>
          </a:p>
        </p:txBody>
      </p:sp>
      <p:sp>
        <p:nvSpPr>
          <p:cNvPr id="4" name="Slide Number Placeholder 3"/>
          <p:cNvSpPr>
            <a:spLocks noGrp="1"/>
          </p:cNvSpPr>
          <p:nvPr>
            <p:ph type="sldNum" sz="quarter" idx="5"/>
          </p:nvPr>
        </p:nvSpPr>
        <p:spPr/>
        <p:txBody>
          <a:bodyPr/>
          <a:lstStyle/>
          <a:p>
            <a:fld id="{43D92567-D7D7-4223-A842-9A06E6D4E1F9}" type="slidenum">
              <a:rPr lang="en-US" smtClean="0"/>
              <a:t>25</a:t>
            </a:fld>
            <a:endParaRPr lang="en-US"/>
          </a:p>
        </p:txBody>
      </p:sp>
    </p:spTree>
    <p:extLst>
      <p:ext uri="{BB962C8B-B14F-4D97-AF65-F5344CB8AC3E}">
        <p14:creationId xmlns:p14="http://schemas.microsoft.com/office/powerpoint/2010/main" val="1850200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principle – reduce the attack surface</a:t>
            </a:r>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27</a:t>
            </a:fld>
            <a:endParaRPr lang="en-US"/>
          </a:p>
        </p:txBody>
      </p:sp>
    </p:spTree>
    <p:extLst>
      <p:ext uri="{BB962C8B-B14F-4D97-AF65-F5344CB8AC3E}">
        <p14:creationId xmlns:p14="http://schemas.microsoft.com/office/powerpoint/2010/main" val="2240260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 Untrusted part creates the enclave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DE0E1BA-E2F7-43F3-A638-715BE144115E}" type="slidenum">
              <a:rPr lang="en-US" smtClean="0">
                <a:solidFill>
                  <a:prstClr val="black"/>
                </a:solidFill>
              </a:rPr>
              <a:pPr>
                <a:defRPr/>
              </a:pPr>
              <a:t>28</a:t>
            </a:fld>
            <a:endParaRPr lang="en-US" dirty="0">
              <a:solidFill>
                <a:prstClr val="black"/>
              </a:solidFill>
            </a:endParaRPr>
          </a:p>
        </p:txBody>
      </p:sp>
    </p:spTree>
    <p:extLst>
      <p:ext uri="{BB962C8B-B14F-4D97-AF65-F5344CB8AC3E}">
        <p14:creationId xmlns:p14="http://schemas.microsoft.com/office/powerpoint/2010/main" val="1043852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Candidate for removal</a:t>
            </a:r>
          </a:p>
          <a:p>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29</a:t>
            </a:fld>
            <a:endParaRPr lang="en-US"/>
          </a:p>
        </p:txBody>
      </p:sp>
    </p:spTree>
    <p:extLst>
      <p:ext uri="{BB962C8B-B14F-4D97-AF65-F5344CB8AC3E}">
        <p14:creationId xmlns:p14="http://schemas.microsoft.com/office/powerpoint/2010/main" val="2601783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rPr>
              <a:t>Candidate for removal</a:t>
            </a:r>
          </a:p>
          <a:p>
            <a:endParaRPr lang="en-US" sz="1800" dirty="0">
              <a:effectLst/>
              <a:latin typeface="Calibri" panose="020F0502020204030204" pitchFamily="34" charset="0"/>
            </a:endParaRPr>
          </a:p>
          <a:p>
            <a:endParaRPr lang="en-US" sz="1800" dirty="0">
              <a:effectLst/>
              <a:latin typeface="Calibri" panose="020F0502020204030204" pitchFamily="34" charset="0"/>
            </a:endParaRPr>
          </a:p>
          <a:p>
            <a:r>
              <a:rPr lang="en-US" sz="1800" dirty="0">
                <a:effectLst/>
                <a:latin typeface="Calibri" panose="020F0502020204030204" pitchFamily="34" charset="0"/>
              </a:rPr>
              <a:t>Replacing human time with machine time!</a:t>
            </a:r>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30</a:t>
            </a:fld>
            <a:endParaRPr lang="en-US"/>
          </a:p>
        </p:txBody>
      </p:sp>
    </p:spTree>
    <p:extLst>
      <p:ext uri="{BB962C8B-B14F-4D97-AF65-F5344CB8AC3E}">
        <p14:creationId xmlns:p14="http://schemas.microsoft.com/office/powerpoint/2010/main" val="3812178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45648" lvl="3" indent="-457189">
              <a:spcBef>
                <a:spcPct val="50000"/>
              </a:spcBef>
              <a:buFont typeface="+mj-lt"/>
              <a:buAutoNum type="alphaLcParenR"/>
            </a:pPr>
            <a:r>
              <a:rPr lang="en-US" altLang="en-US" sz="1200" dirty="0">
                <a:latin typeface="Calibri" panose="020F0502020204030204" pitchFamily="34" charset="0"/>
                <a:cs typeface="Calibri" panose="020F0502020204030204" pitchFamily="34" charset="0"/>
              </a:rPr>
              <a:t>Instrument code just before it runs (Just In Time – JIT) </a:t>
            </a:r>
          </a:p>
          <a:p>
            <a:pPr marL="1445648" lvl="3" indent="-457189">
              <a:spcBef>
                <a:spcPct val="50000"/>
              </a:spcBef>
              <a:buFont typeface="+mj-lt"/>
              <a:buAutoNum type="alphaLcParenR"/>
            </a:pPr>
            <a:r>
              <a:rPr lang="en-US" altLang="en-US" sz="1200" dirty="0">
                <a:latin typeface="Calibri" panose="020F0502020204030204" pitchFamily="34" charset="0"/>
                <a:cs typeface="Calibri" panose="020F0502020204030204" pitchFamily="34" charset="0"/>
              </a:rPr>
              <a:t>No need to recompile or re-link</a:t>
            </a:r>
          </a:p>
          <a:p>
            <a:pPr marL="1445648" lvl="3" indent="-457189">
              <a:spcBef>
                <a:spcPct val="50000"/>
              </a:spcBef>
              <a:buFont typeface="+mj-lt"/>
              <a:buAutoNum type="alphaLcParenR"/>
            </a:pPr>
            <a:r>
              <a:rPr lang="en-US" altLang="en-US" sz="1200" dirty="0">
                <a:latin typeface="Calibri" panose="020F0502020204030204" pitchFamily="34" charset="0"/>
                <a:cs typeface="Calibri" panose="020F0502020204030204" pitchFamily="34" charset="0"/>
              </a:rPr>
              <a:t>Discover code at runtime</a:t>
            </a:r>
          </a:p>
          <a:p>
            <a:pPr marL="1445648" lvl="3" indent="-457189">
              <a:spcBef>
                <a:spcPct val="50000"/>
              </a:spcBef>
              <a:buFont typeface="+mj-lt"/>
              <a:buAutoNum type="alphaLcParenR"/>
            </a:pPr>
            <a:r>
              <a:rPr lang="en-US" altLang="en-US" sz="1200" dirty="0">
                <a:latin typeface="Calibri" panose="020F0502020204030204" pitchFamily="34" charset="0"/>
                <a:cs typeface="Calibri" panose="020F0502020204030204" pitchFamily="34" charset="0"/>
              </a:rPr>
              <a:t>Handle dynamically-generated code</a:t>
            </a:r>
          </a:p>
          <a:p>
            <a:endParaRPr lang="en-US"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33</a:t>
            </a:fld>
            <a:endParaRPr lang="en-US"/>
          </a:p>
        </p:txBody>
      </p:sp>
    </p:spTree>
    <p:extLst>
      <p:ext uri="{BB962C8B-B14F-4D97-AF65-F5344CB8AC3E}">
        <p14:creationId xmlns:p14="http://schemas.microsoft.com/office/powerpoint/2010/main" val="2911386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
            </a:pPr>
            <a:r>
              <a:rPr lang="en-US" sz="1200" b="1" dirty="0">
                <a:latin typeface="Calibri" panose="020F0502020204030204" pitchFamily="34" charset="0"/>
                <a:cs typeface="Calibri" panose="020F0502020204030204" pitchFamily="34" charset="0"/>
              </a:rPr>
              <a:t>P</a:t>
            </a:r>
            <a:r>
              <a:rPr lang="en-US" sz="1200" dirty="0">
                <a:latin typeface="Calibri" panose="020F0502020204030204" pitchFamily="34" charset="0"/>
                <a:cs typeface="Calibri" panose="020F0502020204030204" pitchFamily="34" charset="0"/>
              </a:rPr>
              <a:t>in </a:t>
            </a:r>
            <a:r>
              <a:rPr lang="en-US" sz="1200" b="1" dirty="0">
                <a:latin typeface="Calibri" panose="020F0502020204030204" pitchFamily="34" charset="0"/>
                <a:cs typeface="Calibri" panose="020F0502020204030204" pitchFamily="34" charset="0"/>
              </a:rPr>
              <a:t>I</a:t>
            </a:r>
            <a:r>
              <a:rPr lang="en-US" sz="1200" dirty="0">
                <a:latin typeface="Calibri" panose="020F0502020204030204" pitchFamily="34" charset="0"/>
                <a:cs typeface="Calibri" panose="020F0502020204030204" pitchFamily="34" charset="0"/>
              </a:rPr>
              <a:t>s </a:t>
            </a:r>
            <a:r>
              <a:rPr lang="en-US" sz="1200" b="1"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ot an acronym</a:t>
            </a:r>
          </a:p>
          <a:p>
            <a:pPr marL="342900" indent="-342900">
              <a:buFont typeface="Wingdings" panose="05000000000000000000" pitchFamily="2" charset="2"/>
              <a:buChar char="§"/>
            </a:pPr>
            <a:r>
              <a:rPr lang="en-US" sz="1200" dirty="0">
                <a:latin typeface="Calibri" panose="020F0502020204030204" pitchFamily="34" charset="0"/>
                <a:cs typeface="Calibri" panose="020F0502020204030204" pitchFamily="34" charset="0"/>
              </a:rPr>
              <a:t>Provides rich set of APIs to write, in C,C++,assembly, your own instrumentation tools, called </a:t>
            </a:r>
            <a:r>
              <a:rPr lang="en-US" sz="1200" b="1" dirty="0" err="1">
                <a:latin typeface="Calibri" panose="020F0502020204030204" pitchFamily="34" charset="0"/>
                <a:cs typeface="Calibri" panose="020F0502020204030204" pitchFamily="34" charset="0"/>
              </a:rPr>
              <a:t>PinTools</a:t>
            </a:r>
            <a:endParaRPr lang="en-US" sz="1200" b="1"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1200" dirty="0">
                <a:latin typeface="Calibri" panose="020F0502020204030204" pitchFamily="34" charset="0"/>
                <a:cs typeface="Calibri" panose="020F0502020204030204" pitchFamily="34" charset="0"/>
              </a:rPr>
              <a:t>Multiplatform supports x86, x86-64,Linux, Windows, MacOS</a:t>
            </a:r>
          </a:p>
          <a:p>
            <a:pPr marL="342900" indent="-342900">
              <a:buFont typeface="Wingdings" panose="05000000000000000000" pitchFamily="2" charset="2"/>
              <a:buChar char="§"/>
            </a:pPr>
            <a:r>
              <a:rPr lang="en-US" sz="1200" dirty="0">
                <a:latin typeface="Calibri" panose="020F0502020204030204" pitchFamily="34" charset="0"/>
                <a:cs typeface="Calibri" panose="020F0502020204030204" pitchFamily="34" charset="0"/>
              </a:rPr>
              <a:t>Instruments multithreaded applications</a:t>
            </a:r>
          </a:p>
          <a:p>
            <a:pPr marL="342900" indent="-342900">
              <a:buFont typeface="Wingdings" panose="05000000000000000000" pitchFamily="2" charset="2"/>
              <a:buChar char="§"/>
            </a:pPr>
            <a:r>
              <a:rPr lang="en-US" sz="1200" dirty="0">
                <a:latin typeface="Calibri" panose="020F0502020204030204" pitchFamily="34" charset="0"/>
                <a:cs typeface="Calibri" panose="020F0502020204030204" pitchFamily="34" charset="0"/>
              </a:rPr>
              <a:t>Supports signals</a:t>
            </a:r>
          </a:p>
          <a:p>
            <a:pPr marL="342900" indent="-342900">
              <a:buFont typeface="Wingdings" panose="05000000000000000000" pitchFamily="2" charset="2"/>
              <a:buChar char="§"/>
            </a:pPr>
            <a:r>
              <a:rPr lang="en-US" sz="1200" dirty="0">
                <a:latin typeface="Calibri" panose="020F0502020204030204" pitchFamily="34" charset="0"/>
                <a:cs typeface="Calibri" panose="020F0502020204030204" pitchFamily="34" charset="0"/>
              </a:rPr>
              <a:t>Detects: memory leaks, uninitialized data, dangling pointer, deadlocks, data races</a:t>
            </a:r>
          </a:p>
          <a:p>
            <a:pPr marL="342900" indent="-342900">
              <a:buFont typeface="Wingdings" panose="05000000000000000000" pitchFamily="2" charset="2"/>
              <a:buChar char="§"/>
            </a:pPr>
            <a:r>
              <a:rPr lang="en-US" sz="1200" dirty="0">
                <a:latin typeface="Calibri" panose="020F0502020204030204" pitchFamily="34" charset="0"/>
                <a:cs typeface="Calibri" panose="020F0502020204030204" pitchFamily="34" charset="0"/>
              </a:rPr>
              <a:t>Performance analysis: concurrency, locking</a:t>
            </a:r>
          </a:p>
          <a:p>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34</a:t>
            </a:fld>
            <a:endParaRPr lang="en-US"/>
          </a:p>
        </p:txBody>
      </p:sp>
    </p:spTree>
    <p:extLst>
      <p:ext uri="{BB962C8B-B14F-4D97-AF65-F5344CB8AC3E}">
        <p14:creationId xmlns:p14="http://schemas.microsoft.com/office/powerpoint/2010/main" val="1279163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Candidate for removal</a:t>
            </a:r>
          </a:p>
          <a:p>
            <a:endParaRPr lang="en-US" sz="1800" dirty="0">
              <a:effectLst/>
              <a:latin typeface="Calibri" panose="020F0502020204030204" pitchFamily="34" charset="0"/>
            </a:endParaRPr>
          </a:p>
          <a:p>
            <a:r>
              <a:rPr lang="en-US" sz="1800" dirty="0">
                <a:effectLst/>
                <a:latin typeface="Calibri" panose="020F0502020204030204" pitchFamily="34" charset="0"/>
              </a:rPr>
              <a:t>PKCS11 API are complex (e.g., attributes hierarchy) requiring "user-check" pointer parameters</a:t>
            </a:r>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35</a:t>
            </a:fld>
            <a:endParaRPr lang="en-US"/>
          </a:p>
        </p:txBody>
      </p:sp>
    </p:spTree>
    <p:extLst>
      <p:ext uri="{BB962C8B-B14F-4D97-AF65-F5344CB8AC3E}">
        <p14:creationId xmlns:p14="http://schemas.microsoft.com/office/powerpoint/2010/main" val="426890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3687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36</a:t>
            </a:fld>
            <a:endParaRPr lang="en-US"/>
          </a:p>
        </p:txBody>
      </p:sp>
    </p:spTree>
    <p:extLst>
      <p:ext uri="{BB962C8B-B14F-4D97-AF65-F5344CB8AC3E}">
        <p14:creationId xmlns:p14="http://schemas.microsoft.com/office/powerpoint/2010/main" val="25648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810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TOCTOU – known CWE</a:t>
            </a:r>
          </a:p>
          <a:p>
            <a:endParaRPr lang="en-US" dirty="0"/>
          </a:p>
          <a:p>
            <a:r>
              <a:rPr lang="en-US" dirty="0"/>
              <a:t>Check - We check that the resource is consistent with restrictions (e.g., boundaries), with itself, etc.</a:t>
            </a:r>
          </a:p>
          <a:p>
            <a:r>
              <a:rPr lang="en-US" dirty="0"/>
              <a:t>Using without checking can cause unexpected state (e.g., buffer overflow, out of bounds access, WWW  - write, what, where)</a:t>
            </a:r>
          </a:p>
          <a:p>
            <a:endParaRPr lang="en-US" dirty="0"/>
          </a:p>
          <a:p>
            <a:r>
              <a:rPr lang="en-US" dirty="0"/>
              <a:t>Let’s see a simple demonstration</a:t>
            </a:r>
          </a:p>
          <a:p>
            <a:pPr marL="228600" indent="-228600">
              <a:buAutoNum type="arabicPeriod"/>
            </a:pPr>
            <a:r>
              <a:rPr lang="en-US" dirty="0"/>
              <a:t>SW entity reads the resource and checks it for consistency</a:t>
            </a:r>
          </a:p>
          <a:p>
            <a:pPr marL="228600" indent="-228600">
              <a:buAutoNum type="arabicPeriod"/>
            </a:pPr>
            <a:r>
              <a:rPr lang="en-US" dirty="0"/>
              <a:t>SW entity reads the resource again and uses it. It was already checked, right?</a:t>
            </a:r>
          </a:p>
          <a:p>
            <a:pPr marL="228600" indent="-228600">
              <a:buAutoNum type="arabicPeriod"/>
            </a:pPr>
            <a:r>
              <a:rPr lang="en-US" dirty="0"/>
              <a:t>If the attacker still has the access to the resource, he can change the resource after the check, and SW entity will use a non-checked resource</a:t>
            </a:r>
          </a:p>
          <a:p>
            <a:pPr marL="228600" indent="-228600">
              <a:buAutoNum type="arabicPeriod"/>
            </a:pPr>
            <a:endParaRPr lang="en-US" dirty="0"/>
          </a:p>
          <a:p>
            <a:endParaRPr lang="en-US" dirty="0"/>
          </a:p>
          <a:p>
            <a:r>
              <a:rPr lang="en-US" dirty="0"/>
              <a:t>https://cwe.mitre.org/data/definitions/367.html</a:t>
            </a:r>
          </a:p>
          <a:p>
            <a:endParaRPr lang="en-US" dirty="0"/>
          </a:p>
          <a:p>
            <a:endParaRPr lang="en-US" dirty="0"/>
          </a:p>
          <a:p>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5</a:t>
            </a:fld>
            <a:endParaRPr lang="en-US"/>
          </a:p>
        </p:txBody>
      </p:sp>
    </p:spTree>
    <p:extLst>
      <p:ext uri="{BB962C8B-B14F-4D97-AF65-F5344CB8AC3E}">
        <p14:creationId xmlns:p14="http://schemas.microsoft.com/office/powerpoint/2010/main" val="339865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is simple</a:t>
            </a:r>
          </a:p>
          <a:p>
            <a:r>
              <a:rPr lang="en-US" dirty="0"/>
              <a:t>Copy the resource to a protected domain, so the attacker will not be able to modify it after the check</a:t>
            </a:r>
          </a:p>
          <a:p>
            <a:endParaRPr lang="en-US" dirty="0"/>
          </a:p>
          <a:p>
            <a:r>
              <a:rPr lang="en-US" dirty="0"/>
              <a:t>Demonstrate via the animation. Mention that:</a:t>
            </a:r>
          </a:p>
          <a:p>
            <a:pPr marL="171450" indent="-171450">
              <a:buFont typeface="Arial" panose="020B0604020202020204" pitchFamily="34" charset="0"/>
              <a:buChar char="•"/>
            </a:pPr>
            <a:r>
              <a:rPr lang="en-US" dirty="0"/>
              <a:t>if changed before copy – the check will catch it</a:t>
            </a:r>
          </a:p>
          <a:p>
            <a:pPr marL="171450" indent="-171450">
              <a:buFont typeface="Arial" panose="020B0604020202020204" pitchFamily="34" charset="0"/>
              <a:buChar char="•"/>
            </a:pPr>
            <a:r>
              <a:rPr lang="en-US" dirty="0"/>
              <a:t>If modified after the copy – we don’t care since we are using the copied instance</a:t>
            </a:r>
          </a:p>
          <a:p>
            <a:endParaRPr lang="en-US" dirty="0"/>
          </a:p>
          <a:p>
            <a:endParaRPr lang="en-US" dirty="0"/>
          </a:p>
          <a:p>
            <a:endParaRPr lang="en-US" dirty="0"/>
          </a:p>
          <a:p>
            <a:r>
              <a:rPr lang="en-US" dirty="0"/>
              <a:t>https://cwe.mitre.org/data/definitions/367.html</a:t>
            </a:r>
          </a:p>
          <a:p>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6</a:t>
            </a:fld>
            <a:endParaRPr lang="en-US"/>
          </a:p>
        </p:txBody>
      </p:sp>
    </p:spTree>
    <p:extLst>
      <p:ext uri="{BB962C8B-B14F-4D97-AF65-F5344CB8AC3E}">
        <p14:creationId xmlns:p14="http://schemas.microsoft.com/office/powerpoint/2010/main" val="3482379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spot the TOCTOU?</a:t>
            </a:r>
          </a:p>
          <a:p>
            <a:r>
              <a:rPr lang="en-US" dirty="0"/>
              <a:t>First, we read for check</a:t>
            </a:r>
          </a:p>
          <a:p>
            <a:r>
              <a:rPr lang="en-US" dirty="0"/>
              <a:t>After, we read for use</a:t>
            </a:r>
          </a:p>
          <a:p>
            <a:r>
              <a:rPr lang="en-US" dirty="0"/>
              <a:t>Meanwhile the attacker can change</a:t>
            </a:r>
          </a:p>
          <a:p>
            <a:r>
              <a:rPr lang="en-US" dirty="0"/>
              <a:t>There is one more bug besides TOCTOU. Can you spot it?</a:t>
            </a:r>
          </a:p>
          <a:p>
            <a:endParaRPr lang="en-US" dirty="0"/>
          </a:p>
          <a:p>
            <a:endParaRPr lang="en-IL" dirty="0"/>
          </a:p>
        </p:txBody>
      </p:sp>
      <p:sp>
        <p:nvSpPr>
          <p:cNvPr id="4" name="Slide Number Placeholder 3"/>
          <p:cNvSpPr>
            <a:spLocks noGrp="1"/>
          </p:cNvSpPr>
          <p:nvPr>
            <p:ph type="sldNum" sz="quarter" idx="5"/>
          </p:nvPr>
        </p:nvSpPr>
        <p:spPr/>
        <p:txBody>
          <a:bodyPr/>
          <a:lstStyle/>
          <a:p>
            <a:fld id="{D61C8689-8455-3546-ADF9-3B7273760F66}" type="slidenum">
              <a:rPr lang="en-US" smtClean="0"/>
              <a:pPr/>
              <a:t>7</a:t>
            </a:fld>
            <a:endParaRPr lang="en-US"/>
          </a:p>
        </p:txBody>
      </p:sp>
    </p:spTree>
    <p:extLst>
      <p:ext uri="{BB962C8B-B14F-4D97-AF65-F5344CB8AC3E}">
        <p14:creationId xmlns:p14="http://schemas.microsoft.com/office/powerpoint/2010/main" val="148313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Race condition happens due to improper locking which is a known CWE</a:t>
            </a:r>
          </a:p>
          <a:p>
            <a:endParaRPr lang="en-US" dirty="0"/>
          </a:p>
          <a:p>
            <a:r>
              <a:rPr lang="en-US" dirty="0"/>
              <a:t>Resource is being modified unexpectedly by another thread due to missing or incorrect synchronization</a:t>
            </a:r>
          </a:p>
          <a:p>
            <a:endParaRPr lang="en-IL" dirty="0"/>
          </a:p>
        </p:txBody>
      </p:sp>
      <p:sp>
        <p:nvSpPr>
          <p:cNvPr id="4" name="Slide Number Placeholder 3"/>
          <p:cNvSpPr>
            <a:spLocks noGrp="1"/>
          </p:cNvSpPr>
          <p:nvPr>
            <p:ph type="sldNum" sz="quarter" idx="5"/>
          </p:nvPr>
        </p:nvSpPr>
        <p:spPr/>
        <p:txBody>
          <a:bodyPr/>
          <a:lstStyle/>
          <a:p>
            <a:fld id="{43D92567-D7D7-4223-A842-9A06E6D4E1F9}" type="slidenum">
              <a:rPr lang="en-US" smtClean="0"/>
              <a:t>8</a:t>
            </a:fld>
            <a:endParaRPr lang="en-US"/>
          </a:p>
        </p:txBody>
      </p:sp>
    </p:spTree>
    <p:extLst>
      <p:ext uri="{BB962C8B-B14F-4D97-AF65-F5344CB8AC3E}">
        <p14:creationId xmlns:p14="http://schemas.microsoft.com/office/powerpoint/2010/main" val="80623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SGX enclave can not trust any OS sync primitives, must rely on SGX primitives</a:t>
            </a:r>
            <a:endParaRPr lang="en-IL" dirty="0"/>
          </a:p>
        </p:txBody>
      </p:sp>
      <p:sp>
        <p:nvSpPr>
          <p:cNvPr id="4" name="Slide Number Placeholder 3"/>
          <p:cNvSpPr>
            <a:spLocks noGrp="1"/>
          </p:cNvSpPr>
          <p:nvPr>
            <p:ph type="sldNum" sz="quarter" idx="5"/>
          </p:nvPr>
        </p:nvSpPr>
        <p:spPr/>
        <p:txBody>
          <a:bodyPr/>
          <a:lstStyle/>
          <a:p>
            <a:fld id="{43D92567-D7D7-4223-A842-9A06E6D4E1F9}" type="slidenum">
              <a:rPr lang="en-US" smtClean="0"/>
              <a:t>10</a:t>
            </a:fld>
            <a:endParaRPr lang="en-US"/>
          </a:p>
        </p:txBody>
      </p:sp>
    </p:spTree>
    <p:extLst>
      <p:ext uri="{BB962C8B-B14F-4D97-AF65-F5344CB8AC3E}">
        <p14:creationId xmlns:p14="http://schemas.microsoft.com/office/powerpoint/2010/main" val="887953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Blue A">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E1982CC-C5C2-43DF-8FDA-037495FAF98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16" name="Rectangle 15">
              <a:extLst>
                <a:ext uri="{FF2B5EF4-FFF2-40B4-BE49-F238E27FC236}">
                  <a16:creationId xmlns:a16="http://schemas.microsoft.com/office/drawing/2014/main" id="{1F4567CD-F1DA-4E8F-ADDF-371B07892411}"/>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FF16119A-1487-48A7-9CC6-71F9F9535C16}"/>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3CF0AA4-E89F-418F-83F2-0CC0FB3DF16B}"/>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A9F8D4CB-DB57-4130-8BDE-86D5A4C11D49}"/>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502BD194-F320-4426-964A-1D4F58024C5F}"/>
                </a:ext>
              </a:extLst>
            </p:cNvPr>
            <p:cNvGrpSpPr/>
            <p:nvPr userDrawn="1"/>
          </p:nvGrpSpPr>
          <p:grpSpPr>
            <a:xfrm>
              <a:off x="1468406" y="5995719"/>
              <a:ext cx="1059754" cy="396801"/>
              <a:chOff x="1314450" y="6391094"/>
              <a:chExt cx="1123377" cy="420623"/>
            </a:xfrm>
          </p:grpSpPr>
          <p:sp>
            <p:nvSpPr>
              <p:cNvPr id="21" name="Freeform: Shape 20">
                <a:extLst>
                  <a:ext uri="{FF2B5EF4-FFF2-40B4-BE49-F238E27FC236}">
                    <a16:creationId xmlns:a16="http://schemas.microsoft.com/office/drawing/2014/main" id="{61C32755-5BE0-4F78-B52A-08742A60A8EF}"/>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2" name="Freeform: Shape 21">
                <a:extLst>
                  <a:ext uri="{FF2B5EF4-FFF2-40B4-BE49-F238E27FC236}">
                    <a16:creationId xmlns:a16="http://schemas.microsoft.com/office/drawing/2014/main" id="{B33F9D2F-6ED9-4D82-B111-BEFD50CBB7B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3" name="Freeform: Shape 22">
                <a:extLst>
                  <a:ext uri="{FF2B5EF4-FFF2-40B4-BE49-F238E27FC236}">
                    <a16:creationId xmlns:a16="http://schemas.microsoft.com/office/drawing/2014/main" id="{C1C42114-E0DC-41C5-A333-869DAB921F8F}"/>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4" name="Freeform: Shape 23">
                <a:extLst>
                  <a:ext uri="{FF2B5EF4-FFF2-40B4-BE49-F238E27FC236}">
                    <a16:creationId xmlns:a16="http://schemas.microsoft.com/office/drawing/2014/main" id="{EB18CC9F-8A17-402D-B10E-AE9061E9554F}"/>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810362" cy="627700"/>
          </a:xfrm>
        </p:spPr>
        <p:txBody>
          <a:bodyPr anchor="b" anchorCtr="0">
            <a:normAutofit/>
          </a:bodyPr>
          <a:lstStyle>
            <a:lvl1pPr marL="0" indent="0">
              <a:buFontTx/>
              <a:buNone/>
              <a:defRPr sz="1600">
                <a:solidFill>
                  <a:schemeClr val="bg1"/>
                </a:solidFill>
                <a:latin typeface="IntelOne Text" panose="020B0503020203020204" pitchFamily="34" charset="77"/>
              </a:defRPr>
            </a:lvl1pPr>
          </a:lstStyle>
          <a:p>
            <a:pPr lvl="0"/>
            <a:r>
              <a:rPr lang="en-US" dirty="0"/>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9789007" cy="1874852"/>
          </a:xfrm>
        </p:spPr>
        <p:txBody>
          <a:bodyPr anchor="b"/>
          <a:lstStyle>
            <a:lvl1pPr algn="l">
              <a:defRPr sz="6000">
                <a:solidFill>
                  <a:schemeClr val="bg1"/>
                </a:solidFill>
              </a:defRPr>
            </a:lvl1pPr>
          </a:lstStyle>
          <a:p>
            <a:r>
              <a:rPr lang="en-US" dirty="0"/>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87846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hasCustomPrompt="1"/>
          </p:nvPr>
        </p:nvSpPr>
        <p:spPr>
          <a:xfrm>
            <a:off x="381000" y="221694"/>
            <a:ext cx="5429864" cy="1199822"/>
          </a:xfrm>
        </p:spPr>
        <p:txBody>
          <a:bodyPr/>
          <a:lstStyle/>
          <a:p>
            <a:r>
              <a:rPr lang="en-US" dirty="0"/>
              <a:t>Click to edit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hasCustomPrompt="1"/>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0999" y="2105680"/>
            <a:ext cx="5429865" cy="409577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hasCustomPrompt="1"/>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r>
              <a:rPr lang="en-US"/>
              <a:t>Click icon to add picture</a:t>
            </a:r>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hasCustomPrompt="1"/>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text styles</a:t>
            </a:r>
          </a:p>
        </p:txBody>
      </p:sp>
    </p:spTree>
    <p:extLst>
      <p:ext uri="{BB962C8B-B14F-4D97-AF65-F5344CB8AC3E}">
        <p14:creationId xmlns:p14="http://schemas.microsoft.com/office/powerpoint/2010/main" val="425966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hasCustomPrompt="1"/>
          </p:nvPr>
        </p:nvSpPr>
        <p:spPr>
          <a:xfrm>
            <a:off x="381000" y="221694"/>
            <a:ext cx="5429864" cy="1199822"/>
          </a:xfrm>
        </p:spPr>
        <p:txBody>
          <a:bodyPr/>
          <a:lstStyle/>
          <a:p>
            <a:r>
              <a:rPr lang="en-US" dirty="0"/>
              <a:t>Click to edit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0999" y="2105680"/>
            <a:ext cx="5429865" cy="409577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r>
              <a:rPr lang="en-US"/>
              <a:t>Click icon to add picture</a:t>
            </a:r>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hasCustomPrompt="1"/>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text styles</a:t>
            </a:r>
          </a:p>
        </p:txBody>
      </p:sp>
    </p:spTree>
    <p:extLst>
      <p:ext uri="{BB962C8B-B14F-4D97-AF65-F5344CB8AC3E}">
        <p14:creationId xmlns:p14="http://schemas.microsoft.com/office/powerpoint/2010/main" val="1598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34397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p:txBody>
          <a:bodyPr/>
          <a:lstStyle/>
          <a:p>
            <a:r>
              <a:rPr lang="en-US" dirty="0"/>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1441833"/>
            <a:ext cx="10972800" cy="4241800"/>
          </a:xfrm>
        </p:spPr>
        <p:txBody>
          <a:bodyPr>
            <a:normAutofit/>
          </a:bodyPr>
          <a:lstStyle>
            <a:lvl1pPr marL="0" indent="0">
              <a:buNone/>
              <a:defRPr sz="6000" b="0" i="0">
                <a:solidFill>
                  <a:schemeClr val="accent1"/>
                </a:solidFill>
                <a:latin typeface="IntelOne Text" panose="020B0503020203020204" pitchFamily="34" charset="0"/>
              </a:defRPr>
            </a:lvl1pPr>
          </a:lstStyle>
          <a:p>
            <a:pPr lvl="0"/>
            <a:r>
              <a:rPr lang="en-US" dirty="0"/>
              <a:t>Click to edit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hasCustomPrompt="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text styles</a:t>
            </a:r>
          </a:p>
        </p:txBody>
      </p:sp>
    </p:spTree>
    <p:extLst>
      <p:ext uri="{BB962C8B-B14F-4D97-AF65-F5344CB8AC3E}">
        <p14:creationId xmlns:p14="http://schemas.microsoft.com/office/powerpoint/2010/main" val="228315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p:txBody>
          <a:bodyPr/>
          <a:lstStyle>
            <a:lvl1pPr>
              <a:defRPr>
                <a:solidFill>
                  <a:schemeClr val="bg1"/>
                </a:solidFill>
              </a:defRPr>
            </a:lvl1pPr>
          </a:lstStyle>
          <a:p>
            <a:r>
              <a:rPr lang="en-US" dirty="0"/>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1441833"/>
            <a:ext cx="10972800" cy="4241800"/>
          </a:xfrm>
        </p:spPr>
        <p:txBody>
          <a:bodyPr>
            <a:normAutofit/>
          </a:bodyPr>
          <a:lstStyle>
            <a:lvl1pPr marL="0" indent="0">
              <a:buNone/>
              <a:defRPr sz="6000" b="0" i="0">
                <a:solidFill>
                  <a:schemeClr val="bg1"/>
                </a:solidFill>
                <a:latin typeface="IntelOne Text" panose="020B0503020203020204" pitchFamily="34" charset="0"/>
              </a:defRPr>
            </a:lvl1pPr>
          </a:lstStyle>
          <a:p>
            <a:pPr lvl="0"/>
            <a:r>
              <a:rPr lang="en-US" dirty="0"/>
              <a:t>Click to edit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hasCustomPrompt="1"/>
          </p:nvPr>
        </p:nvSpPr>
        <p:spPr>
          <a:xfrm>
            <a:off x="381000" y="5757203"/>
            <a:ext cx="10972800" cy="501650"/>
          </a:xfrm>
        </p:spPr>
        <p:txBody>
          <a:bodyPr/>
          <a:lstStyle>
            <a:lvl1pPr marL="0" indent="0">
              <a:buNone/>
              <a:defRPr>
                <a:solidFill>
                  <a:schemeClr val="bg1"/>
                </a:solidFill>
                <a:latin typeface="IntelOne Text" panose="020B0503020203020204" pitchFamily="34" charset="77"/>
              </a:defRPr>
            </a:lvl1pPr>
          </a:lstStyle>
          <a:p>
            <a:pPr lvl="0"/>
            <a:r>
              <a:rPr lang="en-US" dirty="0"/>
              <a:t>Click to edit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p:nvSpPr>
        <p:spPr>
          <a:xfrm>
            <a:off x="286365" y="6510549"/>
            <a:ext cx="2172390" cy="276999"/>
          </a:xfrm>
          <a:prstGeom prst="rect">
            <a:avLst/>
          </a:prstGeom>
        </p:spPr>
        <p:txBody>
          <a:bodyPr wrap="none">
            <a:spAutoFit/>
          </a:bodyPr>
          <a:lstStyle/>
          <a:p>
            <a:pPr algn="l"/>
            <a:r>
              <a:rPr lang="en-US" sz="12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540C7463-044C-48C5-9C61-01035600C0E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3" name="Graphic 12">
            <a:extLst>
              <a:ext uri="{FF2B5EF4-FFF2-40B4-BE49-F238E27FC236}">
                <a16:creationId xmlns:a16="http://schemas.microsoft.com/office/drawing/2014/main" id="{791783BE-2760-44E4-ADC3-DD3F254CEABA}"/>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14" name="Rectangle 13">
            <a:extLst>
              <a:ext uri="{FF2B5EF4-FFF2-40B4-BE49-F238E27FC236}">
                <a16:creationId xmlns:a16="http://schemas.microsoft.com/office/drawing/2014/main" id="{3547586F-EE67-4051-9999-DE673BC9B9C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83B0D2E6-CDB6-4990-9882-8E1AC38762EA}"/>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6" name="Rectangle 15">
            <a:extLst>
              <a:ext uri="{FF2B5EF4-FFF2-40B4-BE49-F238E27FC236}">
                <a16:creationId xmlns:a16="http://schemas.microsoft.com/office/drawing/2014/main" id="{88A1EC77-5BEB-45BB-B35A-D1CB9FB0922E}"/>
              </a:ext>
              <a:ext uri="{C183D7F6-B498-43B3-948B-1728B52AA6E4}">
                <adec:decorative xmlns:adec="http://schemas.microsoft.com/office/drawing/2017/decorative" val="1"/>
              </a:ext>
            </a:extLst>
          </p:cNvPr>
          <p:cNvSpPr/>
          <p:nvPr userDrawn="1"/>
        </p:nvSpPr>
        <p:spPr>
          <a:xfrm>
            <a:off x="286365" y="6510549"/>
            <a:ext cx="2374368" cy="276999"/>
          </a:xfrm>
          <a:prstGeom prst="rect">
            <a:avLst/>
          </a:prstGeom>
        </p:spPr>
        <p:txBody>
          <a:bodyPr wrap="none">
            <a:spAutoFit/>
          </a:bodyPr>
          <a:lstStyle/>
          <a:p>
            <a:pPr algn="l"/>
            <a:r>
              <a:rPr lang="en-US" sz="1200">
                <a:solidFill>
                  <a:schemeClr val="bg1"/>
                </a:solidFill>
                <a:ea typeface="Intel Clear" panose="020B0604020203020204" pitchFamily="34" charset="0"/>
                <a:cs typeface="Times New Roman" panose="02020603050405020304" pitchFamily="18" charset="0"/>
              </a:rPr>
              <a:t>Intel Security Conference 2021</a:t>
            </a:r>
          </a:p>
        </p:txBody>
      </p:sp>
      <p:sp>
        <p:nvSpPr>
          <p:cNvPr id="17" name="TextBox 16">
            <a:extLst>
              <a:ext uri="{FF2B5EF4-FFF2-40B4-BE49-F238E27FC236}">
                <a16:creationId xmlns:a16="http://schemas.microsoft.com/office/drawing/2014/main" id="{FFE3CC19-B2E2-40FF-B774-8AD1AD5A1A04}"/>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48948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381000" y="2229178"/>
            <a:ext cx="10972800" cy="1199822"/>
          </a:xfrm>
        </p:spPr>
        <p:txBody>
          <a:bodyPr anchor="b" anchorCtr="0">
            <a:normAutofit/>
          </a:bodyPr>
          <a:lstStyle>
            <a:lvl1pPr>
              <a:defRPr sz="4800"/>
            </a:lvl1pPr>
          </a:lstStyle>
          <a:p>
            <a:r>
              <a:rPr lang="en-US" dirty="0"/>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text styles</a:t>
            </a:r>
          </a:p>
        </p:txBody>
      </p:sp>
    </p:spTree>
    <p:extLst>
      <p:ext uri="{BB962C8B-B14F-4D97-AF65-F5344CB8AC3E}">
        <p14:creationId xmlns:p14="http://schemas.microsoft.com/office/powerpoint/2010/main" val="4689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381000" y="3449317"/>
            <a:ext cx="10972800" cy="681935"/>
          </a:xfrm>
        </p:spPr>
        <p:txBody>
          <a:bodyPr>
            <a:normAutofit/>
          </a:bodyPr>
          <a:lstStyle>
            <a:lvl1pPr marL="0" indent="0">
              <a:buNone/>
              <a:defRPr sz="2800">
                <a:solidFill>
                  <a:schemeClr val="bg1"/>
                </a:solidFill>
                <a:latin typeface="IntelOne Text" panose="020B0503020203020204" pitchFamily="34" charset="77"/>
              </a:defRPr>
            </a:lvl1pPr>
          </a:lstStyle>
          <a:p>
            <a:pPr lvl="0"/>
            <a:r>
              <a:rPr lang="en-US" dirty="0"/>
              <a:t>Click to edit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p:nvSpPr>
        <p:spPr>
          <a:xfrm>
            <a:off x="286365" y="6510549"/>
            <a:ext cx="2172390" cy="276999"/>
          </a:xfrm>
          <a:prstGeom prst="rect">
            <a:avLst/>
          </a:prstGeom>
        </p:spPr>
        <p:txBody>
          <a:bodyPr wrap="none">
            <a:spAutoFit/>
          </a:bodyPr>
          <a:lstStyle/>
          <a:p>
            <a:pPr algn="l"/>
            <a:r>
              <a:rPr lang="en-US" sz="12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1" name="Rectangle 10">
            <a:extLst>
              <a:ext uri="{FF2B5EF4-FFF2-40B4-BE49-F238E27FC236}">
                <a16:creationId xmlns:a16="http://schemas.microsoft.com/office/drawing/2014/main" id="{35E9F9A1-9773-43B8-98D0-A483D488C5EF}"/>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Graphic 11">
            <a:extLst>
              <a:ext uri="{FF2B5EF4-FFF2-40B4-BE49-F238E27FC236}">
                <a16:creationId xmlns:a16="http://schemas.microsoft.com/office/drawing/2014/main" id="{50338064-1322-4DA2-AA1C-4E086E88E7F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13" name="Rectangle 12">
            <a:extLst>
              <a:ext uri="{FF2B5EF4-FFF2-40B4-BE49-F238E27FC236}">
                <a16:creationId xmlns:a16="http://schemas.microsoft.com/office/drawing/2014/main" id="{EB20DD1C-FBB9-4A79-99DE-1A05C67584B0}"/>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5A8CF211-593C-4B89-BA8B-B4BF959BF149}"/>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5" name="Rectangle 14">
            <a:extLst>
              <a:ext uri="{FF2B5EF4-FFF2-40B4-BE49-F238E27FC236}">
                <a16:creationId xmlns:a16="http://schemas.microsoft.com/office/drawing/2014/main" id="{4386AE8E-163B-4673-9C89-BA60DB5BB6EB}"/>
              </a:ext>
              <a:ext uri="{C183D7F6-B498-43B3-948B-1728B52AA6E4}">
                <adec:decorative xmlns:adec="http://schemas.microsoft.com/office/drawing/2017/decorative" val="1"/>
              </a:ext>
            </a:extLst>
          </p:cNvPr>
          <p:cNvSpPr/>
          <p:nvPr userDrawn="1"/>
        </p:nvSpPr>
        <p:spPr>
          <a:xfrm>
            <a:off x="286365" y="6510549"/>
            <a:ext cx="2374368" cy="276999"/>
          </a:xfrm>
          <a:prstGeom prst="rect">
            <a:avLst/>
          </a:prstGeom>
        </p:spPr>
        <p:txBody>
          <a:bodyPr wrap="none">
            <a:spAutoFit/>
          </a:bodyPr>
          <a:lstStyle/>
          <a:p>
            <a:pPr algn="l"/>
            <a:r>
              <a:rPr lang="en-US" sz="1200">
                <a:solidFill>
                  <a:schemeClr val="bg1"/>
                </a:solidFill>
                <a:ea typeface="Intel Clear" panose="020B0604020203020204" pitchFamily="34" charset="0"/>
                <a:cs typeface="Times New Roman" panose="02020603050405020304" pitchFamily="18" charset="0"/>
              </a:rPr>
              <a:t>Intel Security Conference 2021</a:t>
            </a:r>
            <a:endParaRPr lang="en-US" sz="1200" dirty="0">
              <a:solidFill>
                <a:schemeClr val="bg1"/>
              </a:solidFill>
              <a:ea typeface="Intel Clear" panose="020B060402020302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5A9A01FA-314F-465F-BEBB-029CC884BD84}"/>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2791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and Content Blue A">
    <p:bg>
      <p:bgPr>
        <a:solidFill>
          <a:schemeClr val="tx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A368D64-A019-4399-A672-206E0E3B7414}"/>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p:nvSpPr>
        <p:spPr>
          <a:xfrm>
            <a:off x="286365" y="6510549"/>
            <a:ext cx="2374368" cy="276999"/>
          </a:xfrm>
          <a:prstGeom prst="rect">
            <a:avLst/>
          </a:prstGeom>
        </p:spPr>
        <p:txBody>
          <a:bodyPr wrap="none">
            <a:spAutoFit/>
          </a:bodyPr>
          <a:lstStyle/>
          <a:p>
            <a:pPr algn="l"/>
            <a:r>
              <a:rPr lang="en-US" sz="1200">
                <a:solidFill>
                  <a:schemeClr val="bg1"/>
                </a:solidFill>
                <a:ea typeface="Intel Clear" panose="020B0604020203020204" pitchFamily="34" charset="0"/>
                <a:cs typeface="Times New Roman" panose="02020603050405020304" pitchFamily="18" charset="0"/>
              </a:rPr>
              <a:t>Intel Security Conference 2021</a:t>
            </a:r>
            <a:endParaRPr lang="en-US" sz="1200" dirty="0">
              <a:solidFill>
                <a:schemeClr val="bg1"/>
              </a:solidFill>
              <a:ea typeface="Intel Clear" panose="020B0604020203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7" name="Rectangle 16">
            <a:extLst>
              <a:ext uri="{FF2B5EF4-FFF2-40B4-BE49-F238E27FC236}">
                <a16:creationId xmlns:a16="http://schemas.microsoft.com/office/drawing/2014/main" id="{3C2D0DF1-6BFD-4E45-8CA9-4436F31DB615}"/>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9" name="Graphic 18">
            <a:extLst>
              <a:ext uri="{FF2B5EF4-FFF2-40B4-BE49-F238E27FC236}">
                <a16:creationId xmlns:a16="http://schemas.microsoft.com/office/drawing/2014/main" id="{0BFD17C7-2044-4743-9B58-A721FED6F07E}"/>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20" name="Rectangle 19">
            <a:extLst>
              <a:ext uri="{FF2B5EF4-FFF2-40B4-BE49-F238E27FC236}">
                <a16:creationId xmlns:a16="http://schemas.microsoft.com/office/drawing/2014/main" id="{BC1BD233-1B52-4259-BBB2-FFAB0A8D1A3A}"/>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22" name="TextBox 21">
            <a:extLst>
              <a:ext uri="{FF2B5EF4-FFF2-40B4-BE49-F238E27FC236}">
                <a16:creationId xmlns:a16="http://schemas.microsoft.com/office/drawing/2014/main" id="{0E012ABA-EED9-48CA-B3FF-9EE6151C69B9}"/>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23" name="Group 22">
            <a:extLst>
              <a:ext uri="{FF2B5EF4-FFF2-40B4-BE49-F238E27FC236}">
                <a16:creationId xmlns:a16="http://schemas.microsoft.com/office/drawing/2014/main" id="{A2426B1C-8B0F-44A4-8250-F1D8598549E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24" name="Rectangle 23">
              <a:extLst>
                <a:ext uri="{FF2B5EF4-FFF2-40B4-BE49-F238E27FC236}">
                  <a16:creationId xmlns:a16="http://schemas.microsoft.com/office/drawing/2014/main" id="{45D4EF16-2639-4F0C-B7CE-3B49694D7462}"/>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8FFEF9D7-E955-4747-98A8-A3CDA0B2EA11}"/>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1C53175F-9DFF-470F-9639-8993D337BE4A}"/>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88800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and Content Blue B">
    <p:bg>
      <p:bgPr>
        <a:solidFill>
          <a:schemeClr val="tx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6F68134-655A-4C58-8EC5-042D492A62BF}"/>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7" name="Rectangle 16">
            <a:extLst>
              <a:ext uri="{FF2B5EF4-FFF2-40B4-BE49-F238E27FC236}">
                <a16:creationId xmlns:a16="http://schemas.microsoft.com/office/drawing/2014/main" id="{2FC6B6DC-5CBA-4569-BD05-67C2152AE1CA}"/>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9" name="Graphic 18">
            <a:extLst>
              <a:ext uri="{FF2B5EF4-FFF2-40B4-BE49-F238E27FC236}">
                <a16:creationId xmlns:a16="http://schemas.microsoft.com/office/drawing/2014/main" id="{EF9F90E2-0FB9-44A2-B48E-E894C3113E8B}"/>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20" name="Rectangle 19">
            <a:extLst>
              <a:ext uri="{FF2B5EF4-FFF2-40B4-BE49-F238E27FC236}">
                <a16:creationId xmlns:a16="http://schemas.microsoft.com/office/drawing/2014/main" id="{4B2BE4E4-A2DB-46D6-B372-8C331EFD1D29}"/>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22" name="TextBox 21">
            <a:extLst>
              <a:ext uri="{FF2B5EF4-FFF2-40B4-BE49-F238E27FC236}">
                <a16:creationId xmlns:a16="http://schemas.microsoft.com/office/drawing/2014/main" id="{5D945211-AEEA-4A21-B35C-B4FC0F99C654}"/>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23" name="Group 22">
            <a:extLst>
              <a:ext uri="{FF2B5EF4-FFF2-40B4-BE49-F238E27FC236}">
                <a16:creationId xmlns:a16="http://schemas.microsoft.com/office/drawing/2014/main" id="{3CBCDBB5-E209-49E3-8CC6-AEB941DB1E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24" name="Rectangle 23">
              <a:extLst>
                <a:ext uri="{FF2B5EF4-FFF2-40B4-BE49-F238E27FC236}">
                  <a16:creationId xmlns:a16="http://schemas.microsoft.com/office/drawing/2014/main" id="{E63C2813-2F09-413F-9991-44CA3B6BE2D7}"/>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892EC626-BB7B-40F7-9ABD-4FB62F9E9719}"/>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040C129E-8ED4-49C2-A5EB-49C77A547ED5}"/>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47659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9E57986-E823-49CC-B8D3-C5A2AD9415DB}"/>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title style</a:t>
            </a:r>
          </a:p>
        </p:txBody>
      </p:sp>
      <p:sp>
        <p:nvSpPr>
          <p:cNvPr id="17" name="Rectangle 16">
            <a:extLst>
              <a:ext uri="{FF2B5EF4-FFF2-40B4-BE49-F238E27FC236}">
                <a16:creationId xmlns:a16="http://schemas.microsoft.com/office/drawing/2014/main" id="{E32B7E3E-B537-4EE3-BA97-B90982F6C31B}"/>
              </a:ext>
            </a:extLst>
          </p:cNvPr>
          <p:cNvSpPr/>
          <p:nvPr/>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hasCustomPrompt="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5" name="Rectangle 14">
            <a:extLst>
              <a:ext uri="{FF2B5EF4-FFF2-40B4-BE49-F238E27FC236}">
                <a16:creationId xmlns:a16="http://schemas.microsoft.com/office/drawing/2014/main" id="{165D4340-FCEE-4743-A648-5DB311031F75}"/>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8C35DA17-DFF2-467C-A710-877908080517}"/>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21" name="Rectangle 20">
              <a:extLst>
                <a:ext uri="{FF2B5EF4-FFF2-40B4-BE49-F238E27FC236}">
                  <a16:creationId xmlns:a16="http://schemas.microsoft.com/office/drawing/2014/main" id="{C6AEFDCF-A68C-4E0D-95B4-6F1A9717550A}"/>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F55E41F1-4636-455F-8CC5-9CC2D25CD287}"/>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2BF6C486-C6BA-41CF-8F21-5691BA4400F2}"/>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24" name="TextBox 23">
            <a:extLst>
              <a:ext uri="{FF2B5EF4-FFF2-40B4-BE49-F238E27FC236}">
                <a16:creationId xmlns:a16="http://schemas.microsoft.com/office/drawing/2014/main" id="{A0695690-BC82-4B1F-9B7E-92DC6CAFF11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66237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Blue B">
    <p:bg>
      <p:bgPr>
        <a:solidFill>
          <a:schemeClr val="tx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882660D-9752-4416-A0A1-69ECA0CD4207}"/>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19" name="Rectangle 18">
              <a:extLst>
                <a:ext uri="{FF2B5EF4-FFF2-40B4-BE49-F238E27FC236}">
                  <a16:creationId xmlns:a16="http://schemas.microsoft.com/office/drawing/2014/main" id="{8581569F-6701-4CDA-895D-6BD6D388AB05}"/>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8EFB02BB-CBC4-4742-9BA0-2C9212EFAF23}"/>
                </a:ext>
              </a:extLst>
            </p:cNvPr>
            <p:cNvGrpSpPr/>
            <p:nvPr userDrawn="1"/>
          </p:nvGrpSpPr>
          <p:grpSpPr>
            <a:xfrm>
              <a:off x="1468406" y="5995719"/>
              <a:ext cx="1059754" cy="396801"/>
              <a:chOff x="1314450" y="6391094"/>
              <a:chExt cx="1123377" cy="420623"/>
            </a:xfrm>
          </p:grpSpPr>
          <p:sp>
            <p:nvSpPr>
              <p:cNvPr id="24" name="Freeform: Shape 23">
                <a:extLst>
                  <a:ext uri="{FF2B5EF4-FFF2-40B4-BE49-F238E27FC236}">
                    <a16:creationId xmlns:a16="http://schemas.microsoft.com/office/drawing/2014/main" id="{85AE6566-9773-4111-B8E5-827E7E8AE779}"/>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5" name="Freeform: Shape 24">
                <a:extLst>
                  <a:ext uri="{FF2B5EF4-FFF2-40B4-BE49-F238E27FC236}">
                    <a16:creationId xmlns:a16="http://schemas.microsoft.com/office/drawing/2014/main" id="{5251A5FC-EF81-41EC-BA9D-EC2323003C59}"/>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6" name="Freeform: Shape 25">
                <a:extLst>
                  <a:ext uri="{FF2B5EF4-FFF2-40B4-BE49-F238E27FC236}">
                    <a16:creationId xmlns:a16="http://schemas.microsoft.com/office/drawing/2014/main" id="{E6ED56C7-8502-4EC0-A864-040B8DB9D862}"/>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7" name="Freeform: Shape 26">
                <a:extLst>
                  <a:ext uri="{FF2B5EF4-FFF2-40B4-BE49-F238E27FC236}">
                    <a16:creationId xmlns:a16="http://schemas.microsoft.com/office/drawing/2014/main" id="{6C77F18A-71EB-4B46-8C22-E5C1ACCE6C40}"/>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21" name="Rectangle 20">
              <a:extLst>
                <a:ext uri="{FF2B5EF4-FFF2-40B4-BE49-F238E27FC236}">
                  <a16:creationId xmlns:a16="http://schemas.microsoft.com/office/drawing/2014/main" id="{758CE26D-A586-4A86-AA98-B9D850FBFCD7}"/>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7CE63CF4-E38C-42FE-9C75-CB2B3DEB5FBD}"/>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67E1EECF-CDF6-475D-8C89-D59E9C677475}"/>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810362" cy="627700"/>
          </a:xfrm>
        </p:spPr>
        <p:txBody>
          <a:bodyPr anchor="b" anchorCtr="0">
            <a:normAutofit/>
          </a:bodyPr>
          <a:lstStyle>
            <a:lvl1pPr marL="0" indent="0">
              <a:buFontTx/>
              <a:buNone/>
              <a:defRPr sz="1600">
                <a:solidFill>
                  <a:schemeClr val="bg1"/>
                </a:solidFill>
                <a:latin typeface="IntelOne Text" panose="020B0503020203020204" pitchFamily="34" charset="77"/>
              </a:defRPr>
            </a:lvl1pPr>
          </a:lstStyle>
          <a:p>
            <a:pPr lvl="0"/>
            <a:r>
              <a:rPr lang="en-US" dirty="0"/>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9789007" cy="1874852"/>
          </a:xfrm>
        </p:spPr>
        <p:txBody>
          <a:bodyPr anchor="b"/>
          <a:lstStyle>
            <a:lvl1pPr algn="l">
              <a:defRPr sz="6000">
                <a:solidFill>
                  <a:schemeClr val="bg1"/>
                </a:solidFill>
              </a:defRPr>
            </a:lvl1pPr>
          </a:lstStyle>
          <a:p>
            <a:r>
              <a:rPr lang="en-US" dirty="0"/>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91379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7" name="Rectangle 6">
            <a:extLst>
              <a:ext uri="{FF2B5EF4-FFF2-40B4-BE49-F238E27FC236}">
                <a16:creationId xmlns:a16="http://schemas.microsoft.com/office/drawing/2014/main" id="{A00988D3-27CA-4F8F-A6E2-E1104C51DCB1}"/>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TextBox 7">
            <a:extLst>
              <a:ext uri="{FF2B5EF4-FFF2-40B4-BE49-F238E27FC236}">
                <a16:creationId xmlns:a16="http://schemas.microsoft.com/office/drawing/2014/main" id="{B7030671-1E88-49B1-9FE5-927C1B8EE1B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6" name="Rectangle 5">
            <a:extLst>
              <a:ext uri="{FF2B5EF4-FFF2-40B4-BE49-F238E27FC236}">
                <a16:creationId xmlns:a16="http://schemas.microsoft.com/office/drawing/2014/main" id="{AA228789-1C29-4F2A-B05E-B47226DD5081}"/>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hasCustomPrompt="1"/>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title style</a:t>
            </a:r>
          </a:p>
        </p:txBody>
      </p:sp>
    </p:spTree>
    <p:extLst>
      <p:ext uri="{BB962C8B-B14F-4D97-AF65-F5344CB8AC3E}">
        <p14:creationId xmlns:p14="http://schemas.microsoft.com/office/powerpoint/2010/main" val="222957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p:nvSpPr>
        <p:spPr>
          <a:xfrm>
            <a:off x="286365" y="6510549"/>
            <a:ext cx="2374368" cy="276999"/>
          </a:xfrm>
          <a:prstGeom prst="rect">
            <a:avLst/>
          </a:prstGeom>
        </p:spPr>
        <p:txBody>
          <a:bodyPr wrap="none">
            <a:spAutoFit/>
          </a:bodyPr>
          <a:lstStyle/>
          <a:p>
            <a:pPr algn="l"/>
            <a:r>
              <a:rPr lang="en-US" sz="1200">
                <a:solidFill>
                  <a:schemeClr val="bg1"/>
                </a:solidFill>
                <a:ea typeface="Intel Clear" panose="020B0604020203020204" pitchFamily="34" charset="0"/>
                <a:cs typeface="Times New Roman" panose="02020603050405020304" pitchFamily="18" charset="0"/>
              </a:rPr>
              <a:t>Intel Security Conference 2021</a:t>
            </a:r>
            <a:endParaRPr lang="en-US" sz="1200" dirty="0">
              <a:solidFill>
                <a:schemeClr val="bg1"/>
              </a:solidFill>
              <a:ea typeface="Intel Clear" panose="020B060402020302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2460A36B-1810-4498-834B-51F1D1A293CA}"/>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TextBox 10">
            <a:extLst>
              <a:ext uri="{FF2B5EF4-FFF2-40B4-BE49-F238E27FC236}">
                <a16:creationId xmlns:a16="http://schemas.microsoft.com/office/drawing/2014/main" id="{EFA9CD9B-5FA5-485E-919D-13A6CB9B3191}"/>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2" name="Graphic 11">
            <a:extLst>
              <a:ext uri="{FF2B5EF4-FFF2-40B4-BE49-F238E27FC236}">
                <a16:creationId xmlns:a16="http://schemas.microsoft.com/office/drawing/2014/main" id="{9404C922-CDF2-4F38-AFEE-299C1D97DA89}"/>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13" name="Rectangle 12">
            <a:extLst>
              <a:ext uri="{FF2B5EF4-FFF2-40B4-BE49-F238E27FC236}">
                <a16:creationId xmlns:a16="http://schemas.microsoft.com/office/drawing/2014/main" id="{92FF7EB7-3074-4A03-9376-7D8CBA804C4B}"/>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BE6E5BC3-B783-496C-9E9D-03475FAADAC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hasCustomPrompt="1"/>
          </p:nvPr>
        </p:nvSpPr>
        <p:spPr>
          <a:xfrm>
            <a:off x="806922" y="1776845"/>
            <a:ext cx="10557387" cy="3304310"/>
          </a:xfrm>
        </p:spPr>
        <p:txBody>
          <a:bodyPr>
            <a:normAutofit/>
          </a:bodyPr>
          <a:lstStyle>
            <a:lvl1pPr algn="ctr">
              <a:defRPr sz="4800">
                <a:solidFill>
                  <a:schemeClr val="bg1"/>
                </a:solidFill>
              </a:defRPr>
            </a:lvl1pPr>
          </a:lstStyle>
          <a:p>
            <a:r>
              <a:rPr lang="en-US" dirty="0"/>
              <a:t>Click to </a:t>
            </a:r>
            <a:r>
              <a:rPr lang="en-US"/>
              <a:t>edit title </a:t>
            </a:r>
            <a:r>
              <a:rPr lang="en-US" dirty="0"/>
              <a:t>style</a:t>
            </a:r>
          </a:p>
        </p:txBody>
      </p:sp>
    </p:spTree>
    <p:extLst>
      <p:ext uri="{BB962C8B-B14F-4D97-AF65-F5344CB8AC3E}">
        <p14:creationId xmlns:p14="http://schemas.microsoft.com/office/powerpoint/2010/main" val="225259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pic>
        <p:nvPicPr>
          <p:cNvPr id="3" name="Picture 2" descr="Logo&#10;&#10;Description automatically generated">
            <a:extLst>
              <a:ext uri="{FF2B5EF4-FFF2-40B4-BE49-F238E27FC236}">
                <a16:creationId xmlns:a16="http://schemas.microsoft.com/office/drawing/2014/main" id="{204B0861-499A-4B5C-86C7-11D994DAA6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78200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mj-lt"/>
                <a:cs typeface="Arial" panose="020B0604020202020204" pitchFamily="34" charset="0"/>
              </a:defRPr>
            </a:lvl1pPr>
          </a:lstStyle>
          <a:p>
            <a:r>
              <a:rPr lang="en-US"/>
              <a:t>28pt Intel Clear Headline</a:t>
            </a:r>
          </a:p>
        </p:txBody>
      </p:sp>
      <p:sp>
        <p:nvSpPr>
          <p:cNvPr id="9" name="Content Placeholder 8"/>
          <p:cNvSpPr>
            <a:spLocks noGrp="1"/>
          </p:cNvSpPr>
          <p:nvPr>
            <p:ph sz="quarter" idx="13" hasCustomPrompt="1"/>
          </p:nvPr>
        </p:nvSpPr>
        <p:spPr>
          <a:xfrm>
            <a:off x="607484" y="1936376"/>
            <a:ext cx="10970683" cy="4235824"/>
          </a:xfrm>
        </p:spPr>
        <p:txBody>
          <a:bodyPr/>
          <a:lstStyle>
            <a:lvl1pPr>
              <a:defRPr>
                <a:solidFill>
                  <a:srgbClr val="0071C5"/>
                </a:solidFill>
              </a:defRPr>
            </a:lvl1pPr>
            <a:lvl2pPr>
              <a:defRPr sz="2400">
                <a:solidFill>
                  <a:schemeClr val="tx2"/>
                </a:solidFill>
              </a:defRPr>
            </a:lvl2pPr>
            <a:lvl3pPr>
              <a:defRPr sz="2133">
                <a:solidFill>
                  <a:schemeClr val="tx2"/>
                </a:solidFill>
              </a:defRPr>
            </a:lvl3pPr>
            <a:lvl4pPr>
              <a:defRPr sz="1867">
                <a:solidFill>
                  <a:schemeClr val="tx2"/>
                </a:solidFill>
              </a:defRPr>
            </a:lvl4pPr>
            <a:lvl5pPr>
              <a:defRPr sz="1600">
                <a:solidFill>
                  <a:schemeClr val="tx2"/>
                </a:solidFill>
              </a:defRPr>
            </a:lvl5pPr>
          </a:lstStyle>
          <a:p>
            <a:pPr lvl="0"/>
            <a:r>
              <a:rPr lang="en-US"/>
              <a:t>18pt Intel Clear body text</a:t>
            </a:r>
          </a:p>
          <a:p>
            <a:pPr lvl="1"/>
            <a:r>
              <a:rPr lang="en-US"/>
              <a:t>18pt Intel Clear bullet one</a:t>
            </a:r>
          </a:p>
          <a:p>
            <a:pPr lvl="2"/>
            <a:r>
              <a:rPr lang="en-US"/>
              <a:t>16pt Intel Clear sub-bullet</a:t>
            </a:r>
          </a:p>
          <a:p>
            <a:pPr lvl="3"/>
            <a:r>
              <a:rPr lang="en-US"/>
              <a:t>14pt Intel Clear fourth level</a:t>
            </a:r>
          </a:p>
          <a:p>
            <a:pPr lvl="4"/>
            <a:r>
              <a:rPr lang="en-US"/>
              <a:t>12pt Intel Clear fifth level</a:t>
            </a:r>
          </a:p>
        </p:txBody>
      </p:sp>
      <p:sp>
        <p:nvSpPr>
          <p:cNvPr id="8" name="TextBox 7"/>
          <p:cNvSpPr txBox="1"/>
          <p:nvPr/>
        </p:nvSpPr>
        <p:spPr>
          <a:xfrm>
            <a:off x="5234536" y="6507965"/>
            <a:ext cx="1476366" cy="225767"/>
          </a:xfrm>
          <a:prstGeom prst="rect">
            <a:avLst/>
          </a:prstGeom>
          <a:noFill/>
        </p:spPr>
        <p:txBody>
          <a:bodyPr vert="horz" wrap="none" lIns="0" tIns="0" rIns="0" bIns="0" rtlCol="0">
            <a:spAutoFit/>
          </a:bodyPr>
          <a:lstStyle/>
          <a:p>
            <a:r>
              <a:rPr lang="en-US" sz="1467">
                <a:solidFill>
                  <a:schemeClr val="bg1"/>
                </a:solidFill>
              </a:rPr>
              <a:t>Intel</a:t>
            </a:r>
            <a:r>
              <a:rPr lang="en-US" sz="1467" baseline="0">
                <a:solidFill>
                  <a:schemeClr val="bg1"/>
                </a:solidFill>
              </a:rPr>
              <a:t> Confidential</a:t>
            </a:r>
            <a:endParaRPr lang="en-US" sz="1467">
              <a:solidFill>
                <a:schemeClr val="bg1"/>
              </a:solidFill>
            </a:endParaRPr>
          </a:p>
        </p:txBody>
      </p:sp>
    </p:spTree>
    <p:extLst>
      <p:ext uri="{BB962C8B-B14F-4D97-AF65-F5344CB8AC3E}">
        <p14:creationId xmlns:p14="http://schemas.microsoft.com/office/powerpoint/2010/main" val="219356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hite">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E1B587A-481D-4354-9508-D5D8FF887B06}"/>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12" name="Rectangle 11">
              <a:extLst>
                <a:ext uri="{FF2B5EF4-FFF2-40B4-BE49-F238E27FC236}">
                  <a16:creationId xmlns:a16="http://schemas.microsoft.com/office/drawing/2014/main" id="{1CFE29C8-410C-4059-919F-670CE49EA18F}"/>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1ADCBE42-BEC7-4DF9-A16F-7E76C7D448E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AAA47B74-98DC-499D-981D-583A2DD69E50}"/>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33D68EB8-A34F-47E3-8B7F-5FF260D65B7C}"/>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7" name="Graphic 16">
              <a:extLst>
                <a:ext uri="{FF2B5EF4-FFF2-40B4-BE49-F238E27FC236}">
                  <a16:creationId xmlns:a16="http://schemas.microsoft.com/office/drawing/2014/main" id="{07897D68-7CB8-406F-9146-F00DE71319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6" y="1635111"/>
            <a:ext cx="9789007" cy="1874852"/>
          </a:xfrm>
        </p:spPr>
        <p:txBody>
          <a:bodyPr anchor="b"/>
          <a:lstStyle>
            <a:lvl1pPr algn="l">
              <a:defRPr sz="6000">
                <a:solidFill>
                  <a:schemeClr val="tx1"/>
                </a:solidFill>
              </a:defRPr>
            </a:lvl1pPr>
          </a:lstStyle>
          <a:p>
            <a:r>
              <a:rPr lang="en-US" dirty="0"/>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style</a:t>
            </a:r>
          </a:p>
        </p:txBody>
      </p:sp>
    </p:spTree>
    <p:extLst>
      <p:ext uri="{BB962C8B-B14F-4D97-AF65-F5344CB8AC3E}">
        <p14:creationId xmlns:p14="http://schemas.microsoft.com/office/powerpoint/2010/main" val="12080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7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10654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hasCustomPrompt="1"/>
          </p:nvPr>
        </p:nvSpPr>
        <p:spPr>
          <a:xfrm>
            <a:off x="381000" y="221694"/>
            <a:ext cx="10972800" cy="1199822"/>
          </a:xfrm>
        </p:spPr>
        <p:txBody>
          <a:bodyPr>
            <a:normAutofit/>
          </a:bodyPr>
          <a:lstStyle>
            <a:lvl1pPr>
              <a:defRPr sz="3600"/>
            </a:lvl1pPr>
          </a:lstStyle>
          <a:p>
            <a:r>
              <a:rPr lang="en-US" dirty="0"/>
              <a:t>Click to edit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hasCustomPrompt="1"/>
          </p:nvPr>
        </p:nvSpPr>
        <p:spPr>
          <a:xfrm>
            <a:off x="381000" y="1487056"/>
            <a:ext cx="10972800" cy="4689908"/>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98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160" userDrawn="1">
          <p15:clr>
            <a:srgbClr val="FBAE40"/>
          </p15:clr>
        </p15:guide>
        <p15:guide id="5" pos="240" userDrawn="1">
          <p15:clr>
            <a:srgbClr val="FBAE40"/>
          </p15:clr>
        </p15:guide>
        <p15:guide id="6" pos="71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hasCustomPrompt="1"/>
          </p:nvPr>
        </p:nvSpPr>
        <p:spPr>
          <a:xfrm>
            <a:off x="381000" y="221694"/>
            <a:ext cx="10972800" cy="1199822"/>
          </a:xfrm>
        </p:spPr>
        <p:txBody>
          <a:bodyPr>
            <a:normAutofit/>
          </a:bodyPr>
          <a:lstStyle>
            <a:lvl1pPr>
              <a:defRPr sz="3600"/>
            </a:lvl1pPr>
          </a:lstStyle>
          <a:p>
            <a:r>
              <a:rPr lang="en-US" dirty="0"/>
              <a:t>Click to edit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hasCustomPrompt="1"/>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hasCustomPrompt="1"/>
          </p:nvPr>
        </p:nvSpPr>
        <p:spPr>
          <a:xfrm>
            <a:off x="381000" y="2110067"/>
            <a:ext cx="10972800" cy="4084256"/>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90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hasCustomPrompt="1"/>
          </p:nvPr>
        </p:nvSpPr>
        <p:spPr/>
        <p:txBody>
          <a:bodyPr/>
          <a:lstStyle/>
          <a:p>
            <a:r>
              <a:rPr lang="en-US" dirty="0"/>
              <a:t>Click to edit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hasCustomPrompt="1"/>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0999" y="2105680"/>
            <a:ext cx="5429865" cy="409577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hasCustomPrompt="1"/>
          </p:nvPr>
        </p:nvSpPr>
        <p:spPr>
          <a:xfrm>
            <a:off x="5923935" y="2105680"/>
            <a:ext cx="5429865" cy="4095774"/>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8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hasCustomPrompt="1"/>
          </p:nvPr>
        </p:nvSpPr>
        <p:spPr/>
        <p:txBody>
          <a:bodyPr/>
          <a:lstStyle/>
          <a:p>
            <a:r>
              <a:rPr lang="en-US" dirty="0"/>
              <a:t>Click to edit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hasCustomPrompt="1"/>
          </p:nvPr>
        </p:nvSpPr>
        <p:spPr>
          <a:xfrm>
            <a:off x="380999" y="1496292"/>
            <a:ext cx="5429865" cy="468668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hasCustomPrompt="1"/>
          </p:nvPr>
        </p:nvSpPr>
        <p:spPr>
          <a:xfrm>
            <a:off x="5923935" y="1496292"/>
            <a:ext cx="5429865" cy="4686689"/>
          </a:xfrm>
        </p:spPr>
        <p:txBody>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18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dirty="0"/>
              <a:t>Click to edit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5BF41EA-3085-473A-967C-3157944804D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descr="Intel Confidential">
            <a:extLst>
              <a:ext uri="{FF2B5EF4-FFF2-40B4-BE49-F238E27FC236}">
                <a16:creationId xmlns:a16="http://schemas.microsoft.com/office/drawing/2014/main" id="{D272B893-3411-4154-A13D-8DB1F4E167A4}"/>
              </a:ext>
            </a:extLst>
          </p:cNvPr>
          <p:cNvSpPr/>
          <p:nvPr/>
        </p:nvSpPr>
        <p:spPr>
          <a:xfrm>
            <a:off x="5489103" y="6510549"/>
            <a:ext cx="1213795" cy="246221"/>
          </a:xfrm>
          <a:prstGeom prst="rect">
            <a:avLst/>
          </a:prstGeom>
        </p:spPr>
        <p:txBody>
          <a:bodyPr wrap="none">
            <a:spAutoFit/>
          </a:bodyPr>
          <a:lstStyle/>
          <a:p>
            <a:pPr algn="ctr"/>
            <a:r>
              <a:rPr lang="en-US" sz="1000" b="0" i="0" dirty="0">
                <a:solidFill>
                  <a:schemeClr val="tx1"/>
                </a:solidFill>
                <a:latin typeface="IntelOne Text" panose="020B0503020203020204" pitchFamily="34" charset="77"/>
                <a:ea typeface="Intel Clear" panose="020B0604020203020204" pitchFamily="34" charset="0"/>
                <a:cs typeface="Times New Roman" panose="02020603050405020304" pitchFamily="18" charset="0"/>
              </a:rPr>
              <a:t>Intel Confidential</a:t>
            </a:r>
          </a:p>
        </p:txBody>
      </p:sp>
      <p:sp>
        <p:nvSpPr>
          <p:cNvPr id="9" name="Rectangle 8" descr="Department or Event Name">
            <a:extLst>
              <a:ext uri="{FF2B5EF4-FFF2-40B4-BE49-F238E27FC236}">
                <a16:creationId xmlns:a16="http://schemas.microsoft.com/office/drawing/2014/main" id="{8A75CF89-9B1A-49AA-8C1C-7280637B6567}"/>
              </a:ext>
            </a:extLst>
          </p:cNvPr>
          <p:cNvSpPr/>
          <p:nvPr/>
        </p:nvSpPr>
        <p:spPr>
          <a:xfrm>
            <a:off x="286365" y="6510549"/>
            <a:ext cx="2172390" cy="276999"/>
          </a:xfrm>
          <a:prstGeom prst="rect">
            <a:avLst/>
          </a:prstGeom>
        </p:spPr>
        <p:txBody>
          <a:bodyPr wrap="none">
            <a:spAutoFit/>
          </a:bodyPr>
          <a:lstStyle/>
          <a:p>
            <a:pPr algn="l"/>
            <a:r>
              <a:rPr lang="en-US" sz="1200" b="0" i="0" dirty="0">
                <a:solidFill>
                  <a:schemeClr val="tx1"/>
                </a:solidFill>
                <a:latin typeface="IntelOne Text" panose="020B0503020203020204" pitchFamily="34" charset="77"/>
                <a:ea typeface="Intel Clear" panose="020B0604020203020204" pitchFamily="34" charset="0"/>
                <a:cs typeface="Times New Roman" panose="02020603050405020304" pitchFamily="18" charset="0"/>
              </a:rPr>
              <a:t>Department or Event Name</a:t>
            </a:r>
          </a:p>
        </p:txBody>
      </p:sp>
      <p:pic>
        <p:nvPicPr>
          <p:cNvPr id="10" name="Graphic 9">
            <a:extLst>
              <a:ext uri="{FF2B5EF4-FFF2-40B4-BE49-F238E27FC236}">
                <a16:creationId xmlns:a16="http://schemas.microsoft.com/office/drawing/2014/main" id="{A984EC55-415E-440F-AE6F-DDB70FA6D374}"/>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137466" y="6554735"/>
            <a:ext cx="476084" cy="177524"/>
          </a:xfrm>
          <a:prstGeom prst="rect">
            <a:avLst/>
          </a:prstGeom>
        </p:spPr>
      </p:pic>
      <p:sp>
        <p:nvSpPr>
          <p:cNvPr id="11" name="TextBox 10" descr="page number">
            <a:extLst>
              <a:ext uri="{FF2B5EF4-FFF2-40B4-BE49-F238E27FC236}">
                <a16:creationId xmlns:a16="http://schemas.microsoft.com/office/drawing/2014/main" id="{02FB4E28-8FF4-469D-9172-AA2B2441695C}"/>
              </a:ext>
            </a:extLst>
          </p:cNvPr>
          <p:cNvSpPr txBox="1"/>
          <p:nvPr/>
        </p:nvSpPr>
        <p:spPr>
          <a:xfrm>
            <a:off x="11886783" y="6553045"/>
            <a:ext cx="16671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IntelOne Text"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IntelOne Text"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462C4174-C58D-4EF7-A490-8F73147A264E}"/>
              </a:ext>
              <a:ext uri="{C183D7F6-B498-43B3-948B-1728B52AA6E4}">
                <adec:decorative xmlns:adec="http://schemas.microsoft.com/office/drawing/2017/decorative" val="1"/>
              </a:ext>
            </a:extLst>
          </p:cNvPr>
          <p:cNvSpPr/>
          <p:nvPr/>
        </p:nvSpPr>
        <p:spPr>
          <a:xfrm>
            <a:off x="11734800" y="0"/>
            <a:ext cx="457200" cy="64008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EDE1E402-C0AA-4A44-97FB-BE9DDACF9A5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6" name="Graphic 15">
            <a:extLst>
              <a:ext uri="{FF2B5EF4-FFF2-40B4-BE49-F238E27FC236}">
                <a16:creationId xmlns:a16="http://schemas.microsoft.com/office/drawing/2014/main" id="{3DB6E0FE-A458-4FC3-8BCF-C3DEF3B9E242}"/>
              </a:ext>
              <a:ext uri="{C183D7F6-B498-43B3-948B-1728B52AA6E4}">
                <adec:decorative xmlns:adec="http://schemas.microsoft.com/office/drawing/2017/decorative" val="1"/>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11137466" y="6554735"/>
            <a:ext cx="476084" cy="177524"/>
          </a:xfrm>
          <a:prstGeom prst="rect">
            <a:avLst/>
          </a:prstGeom>
        </p:spPr>
      </p:pic>
      <p:sp>
        <p:nvSpPr>
          <p:cNvPr id="17" name="TextBox 16" descr="page number">
            <a:extLst>
              <a:ext uri="{FF2B5EF4-FFF2-40B4-BE49-F238E27FC236}">
                <a16:creationId xmlns:a16="http://schemas.microsoft.com/office/drawing/2014/main" id="{53D7E5EC-4B62-4515-9A8B-0AB847259844}"/>
              </a:ext>
            </a:extLst>
          </p:cNvPr>
          <p:cNvSpPr txBox="1"/>
          <p:nvPr userDrawn="1"/>
        </p:nvSpPr>
        <p:spPr>
          <a:xfrm>
            <a:off x="11886783" y="6553045"/>
            <a:ext cx="16671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IntelOne Text" panose="020B0503020203020204" pitchFamily="34" charset="77"/>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IntelOne Text" panose="020B0503020203020204" pitchFamily="34" charset="77"/>
              <a:ea typeface="Intel Clear" panose="020B0604020203020204" pitchFamily="34" charset="0"/>
              <a:cs typeface="Times New Roman" panose="02020603050405020304" pitchFamily="18" charset="0"/>
              <a:sym typeface="Helvetica Neue"/>
            </a:endParaRPr>
          </a:p>
        </p:txBody>
      </p:sp>
      <p:sp>
        <p:nvSpPr>
          <p:cNvPr id="18" name="Rectangle 17">
            <a:extLst>
              <a:ext uri="{FF2B5EF4-FFF2-40B4-BE49-F238E27FC236}">
                <a16:creationId xmlns:a16="http://schemas.microsoft.com/office/drawing/2014/main" id="{51A5FD6C-5104-45F8-8C61-CC0432723E00}"/>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232737113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b="0" i="0" kern="1200">
          <a:solidFill>
            <a:schemeClr val="tx1"/>
          </a:solidFill>
          <a:latin typeface="IntelOne Text Light" panose="020B0403020203020204" pitchFamily="34" charset="77"/>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50.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1.wmf"/><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5.png"/><Relationship Id="rId7" Type="http://schemas.openxmlformats.org/officeDocument/2006/relationships/diagramColors" Target="../diagrams/colors2.xm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ctrTitle"/>
          </p:nvPr>
        </p:nvSpPr>
        <p:spPr>
          <a:xfrm>
            <a:off x="1542535" y="1939911"/>
            <a:ext cx="9789007" cy="1874852"/>
          </a:xfrm>
        </p:spPr>
        <p:txBody>
          <a:bodyPr>
            <a:normAutofit/>
          </a:bodyPr>
          <a:lstStyle/>
          <a:p>
            <a:r>
              <a:rPr lang="en-US" dirty="0"/>
              <a:t>SGX security checker</a:t>
            </a:r>
            <a:br>
              <a:rPr lang="en-US" dirty="0"/>
            </a:br>
            <a:r>
              <a:rPr lang="en-US" sz="2800" dirty="0"/>
              <a:t>A.K.A. “SGX </a:t>
            </a:r>
            <a:r>
              <a:rPr lang="en-US" sz="2800" dirty="0" err="1"/>
              <a:t>Toctoul</a:t>
            </a:r>
            <a:r>
              <a:rPr lang="en-US" sz="2800" dirty="0"/>
              <a:t>”</a:t>
            </a: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subTitle" idx="1"/>
          </p:nvPr>
        </p:nvSpPr>
        <p:spPr/>
        <p:txBody>
          <a:bodyPr>
            <a:normAutofit/>
          </a:bodyPr>
          <a:lstStyle/>
          <a:p>
            <a:pPr algn="l">
              <a:lnSpc>
                <a:spcPct val="75000"/>
              </a:lnSpc>
            </a:pPr>
            <a:endParaRPr lang="en-US" sz="1800" dirty="0">
              <a:solidFill>
                <a:schemeClr val="tx1"/>
              </a:solidFill>
              <a:latin typeface="+mn-lt"/>
            </a:endParaRPr>
          </a:p>
          <a:p>
            <a:pPr algn="l">
              <a:lnSpc>
                <a:spcPct val="75000"/>
              </a:lnSpc>
            </a:pPr>
            <a:r>
              <a:rPr lang="en-US" sz="1800" dirty="0">
                <a:solidFill>
                  <a:schemeClr val="tx1"/>
                </a:solidFill>
                <a:latin typeface="+mn-lt"/>
              </a:rPr>
              <a:t>March 23, 2023</a:t>
            </a:r>
          </a:p>
          <a:p>
            <a:pPr algn="l">
              <a:lnSpc>
                <a:spcPct val="75000"/>
              </a:lnSpc>
            </a:pPr>
            <a:r>
              <a:rPr lang="en-US" sz="1800" dirty="0">
                <a:solidFill>
                  <a:schemeClr val="tx1"/>
                </a:solidFill>
                <a:latin typeface="+mn-lt"/>
              </a:rPr>
              <a:t>Presenter:</a:t>
            </a:r>
          </a:p>
          <a:p>
            <a:pPr lvl="1" algn="l">
              <a:lnSpc>
                <a:spcPct val="75000"/>
              </a:lnSpc>
            </a:pPr>
            <a:r>
              <a:rPr lang="en-US" sz="1800" dirty="0">
                <a:solidFill>
                  <a:schemeClr val="tx1"/>
                </a:solidFill>
                <a:latin typeface="+mn-lt"/>
              </a:rPr>
              <a:t>Alex Berenzon</a:t>
            </a:r>
          </a:p>
        </p:txBody>
      </p:sp>
      <p:pic>
        <p:nvPicPr>
          <p:cNvPr id="3" name="Picture 2">
            <a:extLst>
              <a:ext uri="{FF2B5EF4-FFF2-40B4-BE49-F238E27FC236}">
                <a16:creationId xmlns:a16="http://schemas.microsoft.com/office/drawing/2014/main" id="{D5C5DD20-DD4A-411F-86B3-B8012B5C1490}"/>
              </a:ext>
            </a:extLst>
          </p:cNvPr>
          <p:cNvPicPr>
            <a:picLocks noChangeAspect="1"/>
          </p:cNvPicPr>
          <p:nvPr/>
        </p:nvPicPr>
        <p:blipFill>
          <a:blip r:embed="rId3"/>
          <a:stretch>
            <a:fillRect/>
          </a:stretch>
        </p:blipFill>
        <p:spPr>
          <a:xfrm>
            <a:off x="8310325" y="3676446"/>
            <a:ext cx="3400900" cy="2915057"/>
          </a:xfrm>
          <a:prstGeom prst="rect">
            <a:avLst/>
          </a:prstGeom>
        </p:spPr>
      </p:pic>
    </p:spTree>
    <p:extLst>
      <p:ext uri="{BB962C8B-B14F-4D97-AF65-F5344CB8AC3E}">
        <p14:creationId xmlns:p14="http://schemas.microsoft.com/office/powerpoint/2010/main" val="205037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Threading race condition – </a:t>
            </a:r>
            <a:r>
              <a:rPr lang="en-US" dirty="0">
                <a:highlight>
                  <a:srgbClr val="00FF00"/>
                </a:highlight>
              </a:rPr>
              <a:t>desired behavior</a:t>
            </a:r>
            <a:endParaRPr lang="en-IL" dirty="0">
              <a:highlight>
                <a:srgbClr val="00FF00"/>
              </a:highlight>
            </a:endParaRPr>
          </a:p>
        </p:txBody>
      </p:sp>
      <p:cxnSp>
        <p:nvCxnSpPr>
          <p:cNvPr id="5" name="Straight Arrow Connector 4">
            <a:extLst>
              <a:ext uri="{FF2B5EF4-FFF2-40B4-BE49-F238E27FC236}">
                <a16:creationId xmlns:a16="http://schemas.microsoft.com/office/drawing/2014/main" id="{D84FC21E-3198-4EB8-9DC6-D5185301BDFC}"/>
              </a:ext>
            </a:extLst>
          </p:cNvPr>
          <p:cNvCxnSpPr>
            <a:cxnSpLocks/>
          </p:cNvCxnSpPr>
          <p:nvPr/>
        </p:nvCxnSpPr>
        <p:spPr>
          <a:xfrm>
            <a:off x="3224922" y="2661070"/>
            <a:ext cx="55095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F781BFC-3A14-4BAD-86E8-C08187602918}"/>
              </a:ext>
            </a:extLst>
          </p:cNvPr>
          <p:cNvCxnSpPr>
            <a:cxnSpLocks/>
          </p:cNvCxnSpPr>
          <p:nvPr/>
        </p:nvCxnSpPr>
        <p:spPr>
          <a:xfrm>
            <a:off x="3224922" y="4441053"/>
            <a:ext cx="55095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4BAB59-BDD8-4169-B537-8A0E09F958C7}"/>
              </a:ext>
            </a:extLst>
          </p:cNvPr>
          <p:cNvSpPr/>
          <p:nvPr/>
        </p:nvSpPr>
        <p:spPr>
          <a:xfrm>
            <a:off x="3224922" y="3455387"/>
            <a:ext cx="5509492" cy="2221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 data</a:t>
            </a:r>
            <a:endParaRPr lang="en-IL" dirty="0"/>
          </a:p>
        </p:txBody>
      </p:sp>
      <p:sp>
        <p:nvSpPr>
          <p:cNvPr id="11" name="Rectangle 10">
            <a:extLst>
              <a:ext uri="{FF2B5EF4-FFF2-40B4-BE49-F238E27FC236}">
                <a16:creationId xmlns:a16="http://schemas.microsoft.com/office/drawing/2014/main" id="{9D69BF8E-7E64-4AFE-BABE-4D4D603D5D52}"/>
              </a:ext>
            </a:extLst>
          </p:cNvPr>
          <p:cNvSpPr/>
          <p:nvPr/>
        </p:nvSpPr>
        <p:spPr>
          <a:xfrm>
            <a:off x="1858149" y="2538006"/>
            <a:ext cx="1256526" cy="2190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A</a:t>
            </a:r>
            <a:endParaRPr lang="en-IL" dirty="0"/>
          </a:p>
        </p:txBody>
      </p:sp>
      <p:sp>
        <p:nvSpPr>
          <p:cNvPr id="12" name="Rectangle 11">
            <a:extLst>
              <a:ext uri="{FF2B5EF4-FFF2-40B4-BE49-F238E27FC236}">
                <a16:creationId xmlns:a16="http://schemas.microsoft.com/office/drawing/2014/main" id="{2D0823BD-0B51-4BED-9F76-0760D5C8300A}"/>
              </a:ext>
            </a:extLst>
          </p:cNvPr>
          <p:cNvSpPr/>
          <p:nvPr/>
        </p:nvSpPr>
        <p:spPr>
          <a:xfrm>
            <a:off x="1858149" y="4315809"/>
            <a:ext cx="1256526" cy="2190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B</a:t>
            </a:r>
            <a:endParaRPr lang="en-IL" dirty="0"/>
          </a:p>
        </p:txBody>
      </p:sp>
      <p:grpSp>
        <p:nvGrpSpPr>
          <p:cNvPr id="20" name="Group 19">
            <a:extLst>
              <a:ext uri="{FF2B5EF4-FFF2-40B4-BE49-F238E27FC236}">
                <a16:creationId xmlns:a16="http://schemas.microsoft.com/office/drawing/2014/main" id="{70C94B12-34ED-463C-A707-A6539FD18386}"/>
              </a:ext>
            </a:extLst>
          </p:cNvPr>
          <p:cNvGrpSpPr/>
          <p:nvPr/>
        </p:nvGrpSpPr>
        <p:grpSpPr>
          <a:xfrm>
            <a:off x="3895725" y="2661070"/>
            <a:ext cx="662361" cy="797490"/>
            <a:chOff x="2190750" y="2545786"/>
            <a:chExt cx="662361" cy="797490"/>
          </a:xfrm>
        </p:grpSpPr>
        <p:cxnSp>
          <p:nvCxnSpPr>
            <p:cNvPr id="14" name="Straight Arrow Connector 13">
              <a:extLst>
                <a:ext uri="{FF2B5EF4-FFF2-40B4-BE49-F238E27FC236}">
                  <a16:creationId xmlns:a16="http://schemas.microsoft.com/office/drawing/2014/main" id="{4CA66FA8-FBAA-4D22-A874-D65B531D9073}"/>
                </a:ext>
              </a:extLst>
            </p:cNvPr>
            <p:cNvCxnSpPr>
              <a:cxnSpLocks/>
            </p:cNvCxnSpPr>
            <p:nvPr/>
          </p:nvCxnSpPr>
          <p:spPr>
            <a:xfrm flipV="1">
              <a:off x="2190750" y="2545786"/>
              <a:ext cx="0" cy="797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752B2E3-D258-4875-934E-FDB0AD499014}"/>
                </a:ext>
              </a:extLst>
            </p:cNvPr>
            <p:cNvSpPr txBox="1"/>
            <p:nvPr/>
          </p:nvSpPr>
          <p:spPr>
            <a:xfrm>
              <a:off x="2190750" y="2742858"/>
              <a:ext cx="662361" cy="369332"/>
            </a:xfrm>
            <a:prstGeom prst="rect">
              <a:avLst/>
            </a:prstGeom>
            <a:noFill/>
          </p:spPr>
          <p:txBody>
            <a:bodyPr wrap="none" rtlCol="0">
              <a:spAutoFit/>
            </a:bodyPr>
            <a:lstStyle/>
            <a:p>
              <a:r>
                <a:rPr lang="en-US" dirty="0"/>
                <a:t>read</a:t>
              </a:r>
              <a:endParaRPr lang="en-IL" dirty="0"/>
            </a:p>
          </p:txBody>
        </p:sp>
      </p:grpSp>
      <p:grpSp>
        <p:nvGrpSpPr>
          <p:cNvPr id="21" name="Group 20">
            <a:extLst>
              <a:ext uri="{FF2B5EF4-FFF2-40B4-BE49-F238E27FC236}">
                <a16:creationId xmlns:a16="http://schemas.microsoft.com/office/drawing/2014/main" id="{BD36BDAA-1442-4A80-9168-2A8FB76E3E7D}"/>
              </a:ext>
            </a:extLst>
          </p:cNvPr>
          <p:cNvGrpSpPr/>
          <p:nvPr/>
        </p:nvGrpSpPr>
        <p:grpSpPr>
          <a:xfrm>
            <a:off x="7609579" y="2642163"/>
            <a:ext cx="715260" cy="797489"/>
            <a:chOff x="7324725" y="2545786"/>
            <a:chExt cx="715260" cy="797489"/>
          </a:xfrm>
        </p:grpSpPr>
        <p:cxnSp>
          <p:nvCxnSpPr>
            <p:cNvPr id="18" name="Straight Arrow Connector 17">
              <a:extLst>
                <a:ext uri="{FF2B5EF4-FFF2-40B4-BE49-F238E27FC236}">
                  <a16:creationId xmlns:a16="http://schemas.microsoft.com/office/drawing/2014/main" id="{F25F6F1D-85DC-4A83-8AFC-DEAC7154B65C}"/>
                </a:ext>
              </a:extLst>
            </p:cNvPr>
            <p:cNvCxnSpPr/>
            <p:nvPr/>
          </p:nvCxnSpPr>
          <p:spPr>
            <a:xfrm>
              <a:off x="7324725" y="2545786"/>
              <a:ext cx="0" cy="797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7D84321-0093-4876-B7B0-86719EE5470D}"/>
                </a:ext>
              </a:extLst>
            </p:cNvPr>
            <p:cNvSpPr txBox="1"/>
            <p:nvPr/>
          </p:nvSpPr>
          <p:spPr>
            <a:xfrm>
              <a:off x="7324725" y="2759865"/>
              <a:ext cx="715260" cy="369332"/>
            </a:xfrm>
            <a:prstGeom prst="rect">
              <a:avLst/>
            </a:prstGeom>
            <a:noFill/>
          </p:spPr>
          <p:txBody>
            <a:bodyPr wrap="none" rtlCol="0">
              <a:spAutoFit/>
            </a:bodyPr>
            <a:lstStyle/>
            <a:p>
              <a:r>
                <a:rPr lang="en-US" dirty="0"/>
                <a:t>write</a:t>
              </a:r>
              <a:endParaRPr lang="en-IL" dirty="0"/>
            </a:p>
          </p:txBody>
        </p:sp>
      </p:grpSp>
      <p:grpSp>
        <p:nvGrpSpPr>
          <p:cNvPr id="23" name="Group 22">
            <a:extLst>
              <a:ext uri="{FF2B5EF4-FFF2-40B4-BE49-F238E27FC236}">
                <a16:creationId xmlns:a16="http://schemas.microsoft.com/office/drawing/2014/main" id="{07CBE4A8-6344-408C-B3C8-C5958B388886}"/>
              </a:ext>
            </a:extLst>
          </p:cNvPr>
          <p:cNvGrpSpPr/>
          <p:nvPr/>
        </p:nvGrpSpPr>
        <p:grpSpPr>
          <a:xfrm>
            <a:off x="4181958" y="3696484"/>
            <a:ext cx="662361" cy="728834"/>
            <a:chOff x="2190750" y="2564694"/>
            <a:chExt cx="662361" cy="728834"/>
          </a:xfrm>
        </p:grpSpPr>
        <p:cxnSp>
          <p:nvCxnSpPr>
            <p:cNvPr id="24" name="Straight Arrow Connector 23">
              <a:extLst>
                <a:ext uri="{FF2B5EF4-FFF2-40B4-BE49-F238E27FC236}">
                  <a16:creationId xmlns:a16="http://schemas.microsoft.com/office/drawing/2014/main" id="{DF11172F-EAB2-4368-827F-44F434FB8494}"/>
                </a:ext>
              </a:extLst>
            </p:cNvPr>
            <p:cNvCxnSpPr>
              <a:cxnSpLocks/>
            </p:cNvCxnSpPr>
            <p:nvPr/>
          </p:nvCxnSpPr>
          <p:spPr>
            <a:xfrm>
              <a:off x="2190750" y="2564694"/>
              <a:ext cx="0" cy="728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897E58-2ED0-4DC4-ACC1-EACAFFFF48C8}"/>
                </a:ext>
              </a:extLst>
            </p:cNvPr>
            <p:cNvSpPr txBox="1"/>
            <p:nvPr/>
          </p:nvSpPr>
          <p:spPr>
            <a:xfrm>
              <a:off x="2190750" y="2742858"/>
              <a:ext cx="662361" cy="369332"/>
            </a:xfrm>
            <a:prstGeom prst="rect">
              <a:avLst/>
            </a:prstGeom>
            <a:noFill/>
          </p:spPr>
          <p:txBody>
            <a:bodyPr wrap="none" rtlCol="0">
              <a:spAutoFit/>
            </a:bodyPr>
            <a:lstStyle/>
            <a:p>
              <a:r>
                <a:rPr lang="en-US" dirty="0"/>
                <a:t>read</a:t>
              </a:r>
              <a:endParaRPr lang="en-IL" dirty="0"/>
            </a:p>
          </p:txBody>
        </p:sp>
      </p:grpSp>
      <p:grpSp>
        <p:nvGrpSpPr>
          <p:cNvPr id="31" name="Group 30">
            <a:extLst>
              <a:ext uri="{FF2B5EF4-FFF2-40B4-BE49-F238E27FC236}">
                <a16:creationId xmlns:a16="http://schemas.microsoft.com/office/drawing/2014/main" id="{168B1F8F-2D86-492F-8E19-E31A00745692}"/>
              </a:ext>
            </a:extLst>
          </p:cNvPr>
          <p:cNvGrpSpPr/>
          <p:nvPr/>
        </p:nvGrpSpPr>
        <p:grpSpPr>
          <a:xfrm>
            <a:off x="6776136" y="3692570"/>
            <a:ext cx="715260" cy="760304"/>
            <a:chOff x="7398107" y="2598707"/>
            <a:chExt cx="715260" cy="760304"/>
          </a:xfrm>
        </p:grpSpPr>
        <p:cxnSp>
          <p:nvCxnSpPr>
            <p:cNvPr id="32" name="Straight Arrow Connector 31">
              <a:extLst>
                <a:ext uri="{FF2B5EF4-FFF2-40B4-BE49-F238E27FC236}">
                  <a16:creationId xmlns:a16="http://schemas.microsoft.com/office/drawing/2014/main" id="{3775ADC5-B822-4762-9A12-7AA8E5996AB9}"/>
                </a:ext>
              </a:extLst>
            </p:cNvPr>
            <p:cNvCxnSpPr>
              <a:cxnSpLocks/>
            </p:cNvCxnSpPr>
            <p:nvPr/>
          </p:nvCxnSpPr>
          <p:spPr>
            <a:xfrm flipV="1">
              <a:off x="7398107" y="2598707"/>
              <a:ext cx="0" cy="760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7D0A240-14F3-41E5-BF69-23C8C7755661}"/>
                </a:ext>
              </a:extLst>
            </p:cNvPr>
            <p:cNvSpPr txBox="1"/>
            <p:nvPr/>
          </p:nvSpPr>
          <p:spPr>
            <a:xfrm>
              <a:off x="7398107" y="2767417"/>
              <a:ext cx="715260" cy="369332"/>
            </a:xfrm>
            <a:prstGeom prst="rect">
              <a:avLst/>
            </a:prstGeom>
            <a:noFill/>
          </p:spPr>
          <p:txBody>
            <a:bodyPr wrap="none" rtlCol="0">
              <a:spAutoFit/>
            </a:bodyPr>
            <a:lstStyle/>
            <a:p>
              <a:r>
                <a:rPr lang="en-US" dirty="0"/>
                <a:t>write</a:t>
              </a:r>
              <a:endParaRPr lang="en-IL" dirty="0"/>
            </a:p>
          </p:txBody>
        </p:sp>
      </p:grpSp>
      <p:sp>
        <p:nvSpPr>
          <p:cNvPr id="28" name="Speech Bubble: Rectangle 27">
            <a:extLst>
              <a:ext uri="{FF2B5EF4-FFF2-40B4-BE49-F238E27FC236}">
                <a16:creationId xmlns:a16="http://schemas.microsoft.com/office/drawing/2014/main" id="{352B16EA-9362-4F66-87C5-336C62CC468D}"/>
              </a:ext>
            </a:extLst>
          </p:cNvPr>
          <p:cNvSpPr/>
          <p:nvPr/>
        </p:nvSpPr>
        <p:spPr>
          <a:xfrm>
            <a:off x="8471778" y="4901089"/>
            <a:ext cx="1283755" cy="892060"/>
          </a:xfrm>
          <a:prstGeom prst="wedgeRectCallout">
            <a:avLst>
              <a:gd name="adj1" fmla="val -258262"/>
              <a:gd name="adj2" fmla="val -18415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Thread B gets the correct value</a:t>
            </a:r>
            <a:endParaRPr lang="en-IL" sz="1100" dirty="0">
              <a:solidFill>
                <a:schemeClr val="tx2"/>
              </a:solidFill>
            </a:endParaRPr>
          </a:p>
        </p:txBody>
      </p:sp>
      <p:sp>
        <p:nvSpPr>
          <p:cNvPr id="35" name="TextBox 34">
            <a:extLst>
              <a:ext uri="{FF2B5EF4-FFF2-40B4-BE49-F238E27FC236}">
                <a16:creationId xmlns:a16="http://schemas.microsoft.com/office/drawing/2014/main" id="{59F1F1E1-5433-4AE9-9F2C-285E25C70C5C}"/>
              </a:ext>
            </a:extLst>
          </p:cNvPr>
          <p:cNvSpPr txBox="1"/>
          <p:nvPr/>
        </p:nvSpPr>
        <p:spPr>
          <a:xfrm>
            <a:off x="5979668" y="4425318"/>
            <a:ext cx="595035" cy="369332"/>
          </a:xfrm>
          <a:prstGeom prst="rect">
            <a:avLst/>
          </a:prstGeom>
          <a:noFill/>
        </p:spPr>
        <p:txBody>
          <a:bodyPr wrap="none" rtlCol="0">
            <a:spAutoFit/>
          </a:bodyPr>
          <a:lstStyle/>
          <a:p>
            <a:r>
              <a:rPr lang="en-US" dirty="0"/>
              <a:t>edit</a:t>
            </a:r>
            <a:endParaRPr lang="en-IL" dirty="0"/>
          </a:p>
        </p:txBody>
      </p:sp>
      <p:sp>
        <p:nvSpPr>
          <p:cNvPr id="36" name="TextBox 35">
            <a:extLst>
              <a:ext uri="{FF2B5EF4-FFF2-40B4-BE49-F238E27FC236}">
                <a16:creationId xmlns:a16="http://schemas.microsoft.com/office/drawing/2014/main" id="{59395717-E25C-44C4-AC2C-7DFD6E2AEFD5}"/>
              </a:ext>
            </a:extLst>
          </p:cNvPr>
          <p:cNvSpPr txBox="1"/>
          <p:nvPr/>
        </p:nvSpPr>
        <p:spPr>
          <a:xfrm>
            <a:off x="4226905" y="2291737"/>
            <a:ext cx="595035" cy="369332"/>
          </a:xfrm>
          <a:prstGeom prst="rect">
            <a:avLst/>
          </a:prstGeom>
          <a:noFill/>
        </p:spPr>
        <p:txBody>
          <a:bodyPr wrap="none" rtlCol="0">
            <a:spAutoFit/>
          </a:bodyPr>
          <a:lstStyle/>
          <a:p>
            <a:r>
              <a:rPr lang="en-US" dirty="0"/>
              <a:t>edit</a:t>
            </a:r>
            <a:endParaRPr lang="en-IL" dirty="0"/>
          </a:p>
        </p:txBody>
      </p:sp>
      <p:grpSp>
        <p:nvGrpSpPr>
          <p:cNvPr id="6" name="Group 5">
            <a:extLst>
              <a:ext uri="{FF2B5EF4-FFF2-40B4-BE49-F238E27FC236}">
                <a16:creationId xmlns:a16="http://schemas.microsoft.com/office/drawing/2014/main" id="{923CB9AD-7965-4C98-9622-1156E3024C65}"/>
              </a:ext>
            </a:extLst>
          </p:cNvPr>
          <p:cNvGrpSpPr/>
          <p:nvPr/>
        </p:nvGrpSpPr>
        <p:grpSpPr>
          <a:xfrm>
            <a:off x="3419479" y="1930193"/>
            <a:ext cx="2676519" cy="1633786"/>
            <a:chOff x="3529785" y="2003647"/>
            <a:chExt cx="2426839" cy="2112487"/>
          </a:xfrm>
        </p:grpSpPr>
        <p:sp>
          <p:nvSpPr>
            <p:cNvPr id="2" name="Oval 1">
              <a:extLst>
                <a:ext uri="{FF2B5EF4-FFF2-40B4-BE49-F238E27FC236}">
                  <a16:creationId xmlns:a16="http://schemas.microsoft.com/office/drawing/2014/main" id="{862C8B57-9048-47CD-9024-BA9BD39D3E95}"/>
                </a:ext>
              </a:extLst>
            </p:cNvPr>
            <p:cNvSpPr/>
            <p:nvPr/>
          </p:nvSpPr>
          <p:spPr>
            <a:xfrm>
              <a:off x="3529785" y="2410391"/>
              <a:ext cx="2426839" cy="1705743"/>
            </a:xfrm>
            <a:prstGeom prst="ellipse">
              <a:avLst/>
            </a:prstGeom>
            <a:solidFill>
              <a:schemeClr val="accent1">
                <a:alpha val="2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Box 3">
              <a:extLst>
                <a:ext uri="{FF2B5EF4-FFF2-40B4-BE49-F238E27FC236}">
                  <a16:creationId xmlns:a16="http://schemas.microsoft.com/office/drawing/2014/main" id="{BC81BE84-77D2-4EC8-A746-5753AB93E32B}"/>
                </a:ext>
              </a:extLst>
            </p:cNvPr>
            <p:cNvSpPr txBox="1"/>
            <p:nvPr/>
          </p:nvSpPr>
          <p:spPr>
            <a:xfrm>
              <a:off x="3860418" y="2003647"/>
              <a:ext cx="1852007" cy="477547"/>
            </a:xfrm>
            <a:prstGeom prst="rect">
              <a:avLst/>
            </a:prstGeom>
            <a:noFill/>
          </p:spPr>
          <p:txBody>
            <a:bodyPr wrap="none" rtlCol="0">
              <a:spAutoFit/>
            </a:bodyPr>
            <a:lstStyle/>
            <a:p>
              <a:r>
                <a:rPr lang="en-US" dirty="0">
                  <a:solidFill>
                    <a:schemeClr val="tx2"/>
                  </a:solidFill>
                </a:rPr>
                <a:t>Atomic operation</a:t>
              </a:r>
              <a:endParaRPr lang="en-IL" dirty="0">
                <a:solidFill>
                  <a:schemeClr val="tx2"/>
                </a:solidFill>
              </a:endParaRPr>
            </a:p>
          </p:txBody>
        </p:sp>
      </p:grpSp>
      <p:grpSp>
        <p:nvGrpSpPr>
          <p:cNvPr id="8" name="Group 7">
            <a:extLst>
              <a:ext uri="{FF2B5EF4-FFF2-40B4-BE49-F238E27FC236}">
                <a16:creationId xmlns:a16="http://schemas.microsoft.com/office/drawing/2014/main" id="{4A07C90A-FF38-465C-A56A-372F58690DD0}"/>
              </a:ext>
            </a:extLst>
          </p:cNvPr>
          <p:cNvGrpSpPr/>
          <p:nvPr/>
        </p:nvGrpSpPr>
        <p:grpSpPr>
          <a:xfrm>
            <a:off x="5114925" y="3563979"/>
            <a:ext cx="2536907" cy="1703999"/>
            <a:chOff x="5015399" y="3356566"/>
            <a:chExt cx="2231807" cy="1873564"/>
          </a:xfrm>
        </p:grpSpPr>
        <p:sp>
          <p:nvSpPr>
            <p:cNvPr id="41" name="Oval 40">
              <a:extLst>
                <a:ext uri="{FF2B5EF4-FFF2-40B4-BE49-F238E27FC236}">
                  <a16:creationId xmlns:a16="http://schemas.microsoft.com/office/drawing/2014/main" id="{36E91770-724D-4F74-A6CF-8B313EFE9D94}"/>
                </a:ext>
              </a:extLst>
            </p:cNvPr>
            <p:cNvSpPr/>
            <p:nvPr/>
          </p:nvSpPr>
          <p:spPr>
            <a:xfrm>
              <a:off x="5015399" y="3356566"/>
              <a:ext cx="2231807" cy="1544523"/>
            </a:xfrm>
            <a:prstGeom prst="ellipse">
              <a:avLst/>
            </a:prstGeom>
            <a:solidFill>
              <a:schemeClr val="accent1">
                <a:alpha val="2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2" name="TextBox 41">
              <a:extLst>
                <a:ext uri="{FF2B5EF4-FFF2-40B4-BE49-F238E27FC236}">
                  <a16:creationId xmlns:a16="http://schemas.microsoft.com/office/drawing/2014/main" id="{6B2E2B8F-26E0-45E9-A6A3-6A4E04603131}"/>
                </a:ext>
              </a:extLst>
            </p:cNvPr>
            <p:cNvSpPr txBox="1"/>
            <p:nvPr/>
          </p:nvSpPr>
          <p:spPr>
            <a:xfrm>
              <a:off x="5224318" y="4824046"/>
              <a:ext cx="1796901" cy="406084"/>
            </a:xfrm>
            <a:prstGeom prst="rect">
              <a:avLst/>
            </a:prstGeom>
            <a:noFill/>
          </p:spPr>
          <p:txBody>
            <a:bodyPr wrap="none" rtlCol="0">
              <a:spAutoFit/>
            </a:bodyPr>
            <a:lstStyle/>
            <a:p>
              <a:r>
                <a:rPr lang="en-US" dirty="0">
                  <a:solidFill>
                    <a:schemeClr val="tx2"/>
                  </a:solidFill>
                </a:rPr>
                <a:t>Atomic operation</a:t>
              </a:r>
              <a:endParaRPr lang="en-IL" dirty="0">
                <a:solidFill>
                  <a:schemeClr val="tx2"/>
                </a:solidFill>
              </a:endParaRPr>
            </a:p>
          </p:txBody>
        </p:sp>
      </p:gr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FDC2D212-55D6-3E8E-35C6-63FA0A0B8484}"/>
                  </a:ext>
                </a:extLst>
              </p:cNvPr>
              <p:cNvGraphicFramePr>
                <a:graphicFrameLocks noChangeAspect="1"/>
              </p:cNvGraphicFramePr>
              <p:nvPr>
                <p:extLst>
                  <p:ext uri="{D42A27DB-BD31-4B8C-83A1-F6EECF244321}">
                    <p14:modId xmlns:p14="http://schemas.microsoft.com/office/powerpoint/2010/main" val="249601429"/>
                  </p:ext>
                </p:extLst>
              </p:nvPr>
            </p:nvGraphicFramePr>
            <p:xfrm>
              <a:off x="0" y="5540374"/>
              <a:ext cx="1473200" cy="828675"/>
            </p:xfrm>
            <a:graphic>
              <a:graphicData uri="http://schemas.microsoft.com/office/powerpoint/2016/slidezoom">
                <pslz:sldZm>
                  <pslz:sldZmObj sldId="1086" cId="2133936475">
                    <pslz:zmPr id="{D095546D-C238-4DE1-92CE-58E94D6CF3DE}" returnToParent="0" transitionDur="1000">
                      <p166:blipFill xmlns:p166="http://schemas.microsoft.com/office/powerpoint/2016/6/main">
                        <a:blip r:embed="rId3"/>
                        <a:stretch>
                          <a:fillRect/>
                        </a:stretch>
                      </p166:blipFill>
                      <p166:spPr xmlns:p166="http://schemas.microsoft.com/office/powerpoint/2016/6/main">
                        <a:xfrm>
                          <a:off x="0" y="0"/>
                          <a:ext cx="1473200" cy="828675"/>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FDC2D212-55D6-3E8E-35C6-63FA0A0B8484}"/>
                  </a:ext>
                </a:extLst>
              </p:cNvPr>
              <p:cNvPicPr>
                <a:picLocks noGrp="1" noRot="1" noChangeAspect="1" noMove="1" noResize="1" noEditPoints="1" noAdjustHandles="1" noChangeArrowheads="1" noChangeShapeType="1"/>
              </p:cNvPicPr>
              <p:nvPr/>
            </p:nvPicPr>
            <p:blipFill>
              <a:blip r:embed="rId4"/>
              <a:stretch>
                <a:fillRect/>
              </a:stretch>
            </p:blipFill>
            <p:spPr>
              <a:xfrm>
                <a:off x="0" y="5540374"/>
                <a:ext cx="1473200" cy="828675"/>
              </a:xfrm>
              <a:prstGeom prst="rect">
                <a:avLst/>
              </a:prstGeom>
              <a:ln w="3175">
                <a:solidFill>
                  <a:prstClr val="ltGray"/>
                </a:solidFill>
              </a:ln>
            </p:spPr>
          </p:pic>
        </mc:Fallback>
      </mc:AlternateContent>
    </p:spTree>
    <p:extLst>
      <p:ext uri="{BB962C8B-B14F-4D97-AF65-F5344CB8AC3E}">
        <p14:creationId xmlns:p14="http://schemas.microsoft.com/office/powerpoint/2010/main" val="222904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2.96296E-6 L -0.19401 2.96296E-6 " pathEditMode="relative" rAng="0" ptsTypes="AA">
                                      <p:cBhvr>
                                        <p:cTn id="6" dur="2000" fill="hold"/>
                                        <p:tgtEl>
                                          <p:spTgt spid="21"/>
                                        </p:tgtEl>
                                        <p:attrNameLst>
                                          <p:attrName>ppt_x</p:attrName>
                                          <p:attrName>ppt_y</p:attrName>
                                        </p:attrNameLst>
                                      </p:cBhvr>
                                      <p:rCtr x="-9701" y="0"/>
                                    </p:animMotion>
                                  </p:childTnLst>
                                </p:cTn>
                              </p:par>
                              <p:par>
                                <p:cTn id="7" presetID="42" presetClass="path" presetSubtype="0" accel="50000" decel="50000" fill="hold" nodeType="withEffect">
                                  <p:stCondLst>
                                    <p:cond delay="0"/>
                                  </p:stCondLst>
                                  <p:childTnLst>
                                    <p:animMotion origin="layout" path="M -2.29167E-6 3.7037E-7 L 0.13125 3.7037E-7 " pathEditMode="relative" rAng="0" ptsTypes="AA">
                                      <p:cBhvr>
                                        <p:cTn id="8" dur="2000" fill="hold"/>
                                        <p:tgtEl>
                                          <p:spTgt spid="23"/>
                                        </p:tgtEl>
                                        <p:attrNameLst>
                                          <p:attrName>ppt_x</p:attrName>
                                          <p:attrName>ppt_y</p:attrName>
                                        </p:attrNameLst>
                                      </p:cBhvr>
                                      <p:rCtr x="6562" y="0"/>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11</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Timing bugs in privileged/isolated SW</a:t>
            </a: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latin typeface="Calibri" panose="020F0502020204030204" pitchFamily="34" charset="0"/>
              </a:rPr>
              <a:t>TOCTOU – relevant for untrusted </a:t>
            </a:r>
            <a:r>
              <a:rPr lang="en-US" sz="2800" dirty="0">
                <a:latin typeface="Calibri" panose="020F0502020204030204" pitchFamily="34" charset="0"/>
                <a:sym typeface="Wingdings" panose="05000000000000000000" pitchFamily="2" charset="2"/>
              </a:rPr>
              <a:t> </a:t>
            </a:r>
            <a:r>
              <a:rPr lang="en-US" sz="2800" dirty="0">
                <a:latin typeface="Calibri" panose="020F0502020204030204" pitchFamily="34" charset="0"/>
              </a:rPr>
              <a:t>trusted data interaction</a:t>
            </a:r>
          </a:p>
          <a:p>
            <a:pPr lvl="1"/>
            <a:r>
              <a:rPr lang="en-US" sz="2600" dirty="0">
                <a:latin typeface="Calibri" panose="020F0502020204030204" pitchFamily="34" charset="0"/>
              </a:rPr>
              <a:t>SGX - An enclave reading from untrusted memory</a:t>
            </a:r>
          </a:p>
          <a:p>
            <a:r>
              <a:rPr lang="en-US" sz="2800" dirty="0">
                <a:latin typeface="Calibri" panose="020F0502020204030204" pitchFamily="34" charset="0"/>
              </a:rPr>
              <a:t>Race conditions can be exploited for memory corruption and even arbitrary code execution</a:t>
            </a:r>
          </a:p>
          <a:p>
            <a:pPr lvl="1"/>
            <a:r>
              <a:rPr lang="en-US" sz="2600" dirty="0">
                <a:latin typeface="Calibri" panose="020F0502020204030204" pitchFamily="34" charset="0"/>
              </a:rPr>
              <a:t>SGX - OS kernel controls thread scheduling, making it easier to exploit</a:t>
            </a:r>
          </a:p>
          <a:p>
            <a:r>
              <a:rPr lang="en-US" sz="2800" dirty="0">
                <a:latin typeface="Calibri" panose="020F0502020204030204" pitchFamily="34" charset="0"/>
              </a:rPr>
              <a:t>Secret data dependent execution flow</a:t>
            </a:r>
          </a:p>
          <a:p>
            <a:pPr lvl="1"/>
            <a:r>
              <a:rPr lang="en-US" sz="2600" dirty="0">
                <a:latin typeface="Calibri" panose="020F0502020204030204" pitchFamily="34" charset="0"/>
              </a:rPr>
              <a:t>SGX - Side channel disclosure of secrets handled by the enclave</a:t>
            </a:r>
          </a:p>
          <a:p>
            <a:endParaRPr lang="en-US" sz="2800" dirty="0">
              <a:latin typeface="Calibri" panose="020F0502020204030204" pitchFamily="34" charset="0"/>
            </a:endParaRPr>
          </a:p>
          <a:p>
            <a:endParaRPr lang="en-US" sz="2800" dirty="0">
              <a:latin typeface="Calibri" panose="020F0502020204030204" pitchFamily="34" charset="0"/>
            </a:endParaRPr>
          </a:p>
          <a:p>
            <a:endParaRPr lang="en-US" sz="2800" dirty="0">
              <a:latin typeface="Calibri" panose="020F0502020204030204" pitchFamily="34" charset="0"/>
            </a:endParaRPr>
          </a:p>
          <a:p>
            <a:endParaRPr lang="en-IL" sz="2800" dirty="0"/>
          </a:p>
        </p:txBody>
      </p:sp>
      <p:sp>
        <p:nvSpPr>
          <p:cNvPr id="5" name="Rectangle 4">
            <a:extLst>
              <a:ext uri="{FF2B5EF4-FFF2-40B4-BE49-F238E27FC236}">
                <a16:creationId xmlns:a16="http://schemas.microsoft.com/office/drawing/2014/main" id="{E11FF4A4-382D-A4A5-4BA6-5E675660660D}"/>
              </a:ext>
            </a:extLst>
          </p:cNvPr>
          <p:cNvSpPr/>
          <p:nvPr/>
        </p:nvSpPr>
        <p:spPr>
          <a:xfrm>
            <a:off x="2054754" y="5155700"/>
            <a:ext cx="7898341" cy="123110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lIns="121920" tIns="60960" rIns="121920" bIns="60960">
            <a:spAutoFit/>
          </a:bodyPr>
          <a:lstStyle/>
          <a:p>
            <a:pPr algn="ctr"/>
            <a:r>
              <a:rPr lang="en-US" sz="3600" dirty="0">
                <a:solidFill>
                  <a:srgbClr val="00285A"/>
                </a:solidFill>
                <a:latin typeface="Calibri" panose="020F0502020204030204" pitchFamily="34" charset="0"/>
              </a:rPr>
              <a:t>Existing checking tools are not suitable for SGX enclaves</a:t>
            </a:r>
          </a:p>
        </p:txBody>
      </p:sp>
    </p:spTree>
    <p:extLst>
      <p:ext uri="{BB962C8B-B14F-4D97-AF65-F5344CB8AC3E}">
        <p14:creationId xmlns:p14="http://schemas.microsoft.com/office/powerpoint/2010/main" val="8307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12</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Facts to notice</a:t>
            </a:r>
            <a:endParaRPr lang="en-IL" dirty="0"/>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spcBef>
                <a:spcPts val="0"/>
              </a:spcBef>
              <a:buAutoNum type="arabicPeriod"/>
            </a:pPr>
            <a:r>
              <a:rPr lang="en-US" sz="2800" dirty="0">
                <a:latin typeface="Calibri" panose="020F0502020204030204" pitchFamily="34" charset="0"/>
              </a:rPr>
              <a:t>Dynamically compromising the enclave doesn't change its measurement</a:t>
            </a:r>
          </a:p>
          <a:p>
            <a:pPr marL="739775" lvl="1" indent="-514350">
              <a:spcBef>
                <a:spcPts val="0"/>
              </a:spcBef>
            </a:pPr>
            <a:r>
              <a:rPr lang="en-US" sz="2400" dirty="0">
                <a:latin typeface="Calibri" panose="020F0502020204030204" pitchFamily="34" charset="0"/>
              </a:rPr>
              <a:t>Not reflected in remote attestation to provision secrets </a:t>
            </a:r>
          </a:p>
          <a:p>
            <a:pPr marL="739775" lvl="1" indent="-514350">
              <a:spcBef>
                <a:spcPts val="0"/>
              </a:spcBef>
            </a:pPr>
            <a:r>
              <a:rPr lang="en-US" sz="2400" dirty="0">
                <a:latin typeface="Calibri" panose="020F0502020204030204" pitchFamily="34" charset="0"/>
              </a:rPr>
              <a:t>Not reflected in access to Sealing keys</a:t>
            </a:r>
          </a:p>
          <a:p>
            <a:pPr marL="514350" indent="-514350">
              <a:spcBef>
                <a:spcPts val="0"/>
              </a:spcBef>
              <a:buAutoNum type="arabicPeriod"/>
            </a:pPr>
            <a:endParaRPr lang="en-US" sz="2800" dirty="0">
              <a:latin typeface="Calibri" panose="020F0502020204030204" pitchFamily="34" charset="0"/>
            </a:endParaRPr>
          </a:p>
          <a:p>
            <a:pPr marL="514350" indent="-514350">
              <a:spcBef>
                <a:spcPts val="0"/>
              </a:spcBef>
              <a:buAutoNum type="arabicPeriod"/>
            </a:pPr>
            <a:r>
              <a:rPr lang="en-US" sz="2800" dirty="0">
                <a:latin typeface="Calibri" panose="020F0502020204030204" pitchFamily="34" charset="0"/>
              </a:rPr>
              <a:t>For regular SW there are tools (e.g., </a:t>
            </a:r>
            <a:r>
              <a:rPr lang="en-US" sz="2800" dirty="0" err="1">
                <a:latin typeface="Calibri" panose="020F0502020204030204" pitchFamily="34" charset="0"/>
              </a:rPr>
              <a:t>Valgrind</a:t>
            </a:r>
            <a:r>
              <a:rPr lang="en-US" sz="2800" dirty="0">
                <a:latin typeface="Calibri" panose="020F0502020204030204" pitchFamily="34" charset="0"/>
              </a:rPr>
              <a:t>  tools)</a:t>
            </a:r>
          </a:p>
          <a:p>
            <a:pPr marL="739775" lvl="1" indent="-514350">
              <a:spcBef>
                <a:spcPts val="0"/>
              </a:spcBef>
            </a:pPr>
            <a:r>
              <a:rPr lang="en-US" sz="2400" dirty="0">
                <a:latin typeface="Calibri" panose="020F0502020204030204" pitchFamily="34" charset="0"/>
              </a:rPr>
              <a:t>No tools for TOCTOU, race detection, side channel leaks for SGX enclaves</a:t>
            </a:r>
          </a:p>
          <a:p>
            <a:pPr marL="739775" lvl="1" indent="-514350">
              <a:spcBef>
                <a:spcPts val="0"/>
              </a:spcBef>
            </a:pPr>
            <a:r>
              <a:rPr lang="en-US" sz="2400" dirty="0">
                <a:latin typeface="Calibri" panose="020F0502020204030204" pitchFamily="34" charset="0"/>
              </a:rPr>
              <a:t>No tools for SGX specific issues, like AEPIC leak</a:t>
            </a:r>
          </a:p>
          <a:p>
            <a:pPr marL="914377">
              <a:spcBef>
                <a:spcPts val="0"/>
              </a:spcBef>
            </a:pPr>
            <a:endParaRPr lang="en-US" sz="2800" dirty="0">
              <a:latin typeface="Calibri" panose="020F0502020204030204" pitchFamily="34" charset="0"/>
            </a:endParaRPr>
          </a:p>
          <a:p>
            <a:endParaRPr lang="en-IL" sz="2800" dirty="0"/>
          </a:p>
        </p:txBody>
      </p:sp>
    </p:spTree>
    <p:extLst>
      <p:ext uri="{BB962C8B-B14F-4D97-AF65-F5344CB8AC3E}">
        <p14:creationId xmlns:p14="http://schemas.microsoft.com/office/powerpoint/2010/main" val="267710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13</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Detecting timing bugs</a:t>
            </a:r>
          </a:p>
        </p:txBody>
      </p:sp>
      <p:sp>
        <p:nvSpPr>
          <p:cNvPr id="5" name="Content Placeholder 3">
            <a:extLst>
              <a:ext uri="{FF2B5EF4-FFF2-40B4-BE49-F238E27FC236}">
                <a16:creationId xmlns:a16="http://schemas.microsoft.com/office/drawing/2014/main" id="{EB409CEB-A8F5-4865-8C09-6AA643CB78C4}"/>
              </a:ext>
            </a:extLst>
          </p:cNvPr>
          <p:cNvSpPr txBox="1">
            <a:spLocks/>
          </p:cNvSpPr>
          <p:nvPr/>
        </p:nvSpPr>
        <p:spPr>
          <a:xfrm>
            <a:off x="484717" y="1579603"/>
            <a:ext cx="5248426" cy="4235824"/>
          </a:xfrm>
          <a:prstGeom prst="rect">
            <a:avLst/>
          </a:prstGeom>
          <a:solidFill>
            <a:schemeClr val="tx2">
              <a:lumMod val="20000"/>
              <a:lumOff val="80000"/>
            </a:schemeClr>
          </a:solidFill>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latin typeface="Calibri" panose="020F0502020204030204" pitchFamily="34" charset="0"/>
              </a:rPr>
              <a:t>Manual inspection</a:t>
            </a:r>
          </a:p>
          <a:p>
            <a:pPr marL="757748" lvl="1" indent="-457189"/>
            <a:r>
              <a:rPr lang="en-US" sz="2400" dirty="0">
                <a:latin typeface="Calibri" panose="020F0502020204030204" pitchFamily="34" charset="0"/>
              </a:rPr>
              <a:t>Costly process</a:t>
            </a:r>
          </a:p>
          <a:p>
            <a:pPr marL="757748" lvl="1" indent="-457189"/>
            <a:r>
              <a:rPr lang="en-US" sz="2400" dirty="0">
                <a:latin typeface="Calibri" panose="020F0502020204030204" pitchFamily="34" charset="0"/>
              </a:rPr>
              <a:t>Experts' shortage</a:t>
            </a:r>
          </a:p>
          <a:p>
            <a:pPr marL="757748" lvl="1" indent="-457189"/>
            <a:r>
              <a:rPr lang="en-US" sz="2400" dirty="0">
                <a:latin typeface="Calibri" panose="020F0502020204030204" pitchFamily="34" charset="0"/>
              </a:rPr>
              <a:t>Hard to find</a:t>
            </a:r>
          </a:p>
          <a:p>
            <a:pPr marL="757748" lvl="1" indent="-457189"/>
            <a:r>
              <a:rPr lang="en-US" sz="2400" dirty="0">
                <a:latin typeface="Calibri" panose="020F0502020204030204" pitchFamily="34" charset="0"/>
              </a:rPr>
              <a:t>Not consistent</a:t>
            </a:r>
          </a:p>
          <a:p>
            <a:pPr marL="300559" lvl="1" indent="0">
              <a:buNone/>
            </a:pPr>
            <a:endParaRPr lang="en-US" sz="2400" dirty="0">
              <a:latin typeface="Calibri" panose="020F0502020204030204" pitchFamily="34" charset="0"/>
            </a:endParaRPr>
          </a:p>
        </p:txBody>
      </p:sp>
      <p:sp>
        <p:nvSpPr>
          <p:cNvPr id="6" name="Content Placeholder 3">
            <a:extLst>
              <a:ext uri="{FF2B5EF4-FFF2-40B4-BE49-F238E27FC236}">
                <a16:creationId xmlns:a16="http://schemas.microsoft.com/office/drawing/2014/main" id="{D8996788-5F14-4E83-825A-752EA896D69D}"/>
              </a:ext>
            </a:extLst>
          </p:cNvPr>
          <p:cNvSpPr txBox="1">
            <a:spLocks/>
          </p:cNvSpPr>
          <p:nvPr/>
        </p:nvSpPr>
        <p:spPr>
          <a:xfrm>
            <a:off x="6059552" y="1579603"/>
            <a:ext cx="5248426" cy="4235824"/>
          </a:xfrm>
          <a:prstGeom prst="rect">
            <a:avLst/>
          </a:prstGeom>
          <a:solidFill>
            <a:schemeClr val="tx2">
              <a:lumMod val="20000"/>
              <a:lumOff val="80000"/>
            </a:schemeClr>
          </a:solidFill>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latin typeface="Calibri" panose="020F0502020204030204" pitchFamily="34" charset="0"/>
              </a:rPr>
              <a:t>Automation</a:t>
            </a:r>
          </a:p>
          <a:p>
            <a:pPr marL="757748" lvl="1" indent="-457189"/>
            <a:r>
              <a:rPr lang="en-US" sz="2400" dirty="0">
                <a:latin typeface="Calibri" panose="020F0502020204030204" pitchFamily="34" charset="0"/>
              </a:rPr>
              <a:t>Tool to understand the environment (sync primitives, trust boundaries)</a:t>
            </a:r>
          </a:p>
          <a:p>
            <a:pPr marL="757748" lvl="1" indent="-457189"/>
            <a:r>
              <a:rPr lang="en-US" sz="2400" dirty="0">
                <a:latin typeface="Calibri" panose="020F0502020204030204" pitchFamily="34" charset="0"/>
              </a:rPr>
              <a:t>No expert needed</a:t>
            </a:r>
          </a:p>
          <a:p>
            <a:pPr marL="757748" lvl="1" indent="-457189"/>
            <a:r>
              <a:rPr lang="en-US" sz="2400" dirty="0">
                <a:latin typeface="Calibri" panose="020F0502020204030204" pitchFamily="34" charset="0"/>
              </a:rPr>
              <a:t>Less chance for human error</a:t>
            </a:r>
          </a:p>
          <a:p>
            <a:pPr marL="757748" lvl="1" indent="-457189"/>
            <a:r>
              <a:rPr lang="en-US" sz="2400" dirty="0">
                <a:latin typeface="Calibri" panose="020F0502020204030204" pitchFamily="34" charset="0"/>
              </a:rPr>
              <a:t>Much faster</a:t>
            </a:r>
          </a:p>
          <a:p>
            <a:endParaRPr lang="en-US" sz="2400" dirty="0">
              <a:latin typeface="Calibri" panose="020F0502020204030204" pitchFamily="34" charset="0"/>
            </a:endParaRPr>
          </a:p>
          <a:p>
            <a:endParaRPr lang="en-IL" sz="2400" dirty="0"/>
          </a:p>
        </p:txBody>
      </p:sp>
      <p:pic>
        <p:nvPicPr>
          <p:cNvPr id="9" name="Picture 8" descr="Bicycle Dude">
            <a:extLst>
              <a:ext uri="{FF2B5EF4-FFF2-40B4-BE49-F238E27FC236}">
                <a16:creationId xmlns:a16="http://schemas.microsoft.com/office/drawing/2014/main" id="{83A58CDF-5AED-41D7-9FB0-877A10458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86382" y="3989274"/>
            <a:ext cx="2883944" cy="2868726"/>
          </a:xfrm>
          <a:prstGeom prst="rect">
            <a:avLst/>
          </a:prstGeom>
        </p:spPr>
      </p:pic>
      <p:pic>
        <p:nvPicPr>
          <p:cNvPr id="13" name="Picture 12" descr="On My Way Dude">
            <a:extLst>
              <a:ext uri="{FF2B5EF4-FFF2-40B4-BE49-F238E27FC236}">
                <a16:creationId xmlns:a16="http://schemas.microsoft.com/office/drawing/2014/main" id="{9E760F4C-1A4F-4CE5-BE50-BD27B6A25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613" y="3761367"/>
            <a:ext cx="3096633" cy="3096633"/>
          </a:xfrm>
          <a:prstGeom prst="rect">
            <a:avLst/>
          </a:prstGeom>
        </p:spPr>
      </p:pic>
    </p:spTree>
    <p:extLst>
      <p:ext uri="{BB962C8B-B14F-4D97-AF65-F5344CB8AC3E}">
        <p14:creationId xmlns:p14="http://schemas.microsoft.com/office/powerpoint/2010/main" val="25068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42" presetClass="path" presetSubtype="0" accel="50000" decel="50000" fill="hold" nodeType="withEffect">
                                  <p:stCondLst>
                                    <p:cond delay="0"/>
                                  </p:stCondLst>
                                  <p:childTnLst>
                                    <p:animMotion origin="layout" path="M 2.08333E-6 -4.07407E-6 L 0.61706 0.00255 " pathEditMode="relative" rAng="0" ptsTypes="AA">
                                      <p:cBhvr>
                                        <p:cTn id="24" dur="2000" fill="hold"/>
                                        <p:tgtEl>
                                          <p:spTgt spid="13"/>
                                        </p:tgtEl>
                                        <p:attrNameLst>
                                          <p:attrName>ppt_x</p:attrName>
                                          <p:attrName>ppt_y</p:attrName>
                                        </p:attrNameLst>
                                      </p:cBhvr>
                                      <p:rCtr x="30846"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libri" panose="020F0502020204030204" pitchFamily="34" charset="0"/>
              </a:rPr>
              <a:t>We found ourselves in this situation in one of our SGX based projects and how we handled it</a:t>
            </a:r>
          </a:p>
          <a:p>
            <a:pPr lvl="1"/>
            <a:r>
              <a:rPr lang="en-US" sz="2200" dirty="0">
                <a:latin typeface="Calibri" panose="020F0502020204030204" pitchFamily="34" charset="0"/>
              </a:rPr>
              <a:t>SoftHSMv2 SW library </a:t>
            </a:r>
            <a:r>
              <a:rPr lang="en-US" sz="2200" dirty="0" err="1">
                <a:latin typeface="Calibri" panose="020F0502020204030204" pitchFamily="34" charset="0"/>
              </a:rPr>
              <a:t>enclavization</a:t>
            </a:r>
            <a:endParaRPr lang="en-US" sz="2200" dirty="0">
              <a:latin typeface="Calibri" panose="020F0502020204030204" pitchFamily="34" charset="0"/>
            </a:endParaRPr>
          </a:p>
          <a:p>
            <a:pPr lvl="1"/>
            <a:r>
              <a:rPr lang="en-US" sz="2200" dirty="0">
                <a:latin typeface="Calibri" panose="020F0502020204030204" pitchFamily="34" charset="0"/>
              </a:rPr>
              <a:t>PKCS#11 API </a:t>
            </a:r>
          </a:p>
          <a:p>
            <a:pPr lvl="1"/>
            <a:r>
              <a:rPr lang="en-US" sz="2200" dirty="0">
                <a:latin typeface="Calibri" panose="020F0502020204030204" pitchFamily="34" charset="0"/>
              </a:rPr>
              <a:t>Security Objectives – Never expose the secret keys protected by the enclave</a:t>
            </a:r>
          </a:p>
          <a:p>
            <a:pPr lvl="1"/>
            <a:endParaRPr lang="en-US" sz="2200" dirty="0">
              <a:latin typeface="Calibri" panose="020F0502020204030204" pitchFamily="34" charset="0"/>
            </a:endParaRPr>
          </a:p>
          <a:p>
            <a:r>
              <a:rPr lang="en-US" sz="2400" dirty="0">
                <a:latin typeface="Calibri" panose="020F0502020204030204" pitchFamily="34" charset="0"/>
              </a:rPr>
              <a:t>TOCTOU vulnerability found by a security researcher as part of the bounty program</a:t>
            </a:r>
          </a:p>
          <a:p>
            <a:r>
              <a:rPr lang="en-US" sz="2400" dirty="0">
                <a:latin typeface="Calibri" panose="020F0502020204030204" pitchFamily="34" charset="0"/>
              </a:rPr>
              <a:t>Bug are social creatures</a:t>
            </a:r>
          </a:p>
          <a:p>
            <a:endParaRPr lang="en-US" sz="2400" dirty="0">
              <a:latin typeface="Calibri" panose="020F0502020204030204" pitchFamily="34" charset="0"/>
            </a:endParaRPr>
          </a:p>
          <a:p>
            <a:endParaRPr lang="en-IL" sz="2400" dirty="0"/>
          </a:p>
        </p:txBody>
      </p:sp>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14</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a:t>Motivation – Crypto API toolkit</a:t>
            </a:r>
          </a:p>
        </p:txBody>
      </p:sp>
      <p:pic>
        <p:nvPicPr>
          <p:cNvPr id="6" name="Picture 5">
            <a:extLst>
              <a:ext uri="{FF2B5EF4-FFF2-40B4-BE49-F238E27FC236}">
                <a16:creationId xmlns:a16="http://schemas.microsoft.com/office/drawing/2014/main" id="{BEB4687F-181B-4C24-B8A2-EAFF2C729E66}"/>
              </a:ext>
            </a:extLst>
          </p:cNvPr>
          <p:cNvPicPr>
            <a:picLocks noChangeAspect="1"/>
          </p:cNvPicPr>
          <p:nvPr/>
        </p:nvPicPr>
        <p:blipFill>
          <a:blip r:embed="rId3"/>
          <a:stretch>
            <a:fillRect/>
          </a:stretch>
        </p:blipFill>
        <p:spPr>
          <a:xfrm rot="19965651">
            <a:off x="4134716" y="4292381"/>
            <a:ext cx="3026039" cy="2848038"/>
          </a:xfrm>
          <a:prstGeom prst="rect">
            <a:avLst/>
          </a:prstGeom>
        </p:spPr>
      </p:pic>
    </p:spTree>
    <p:extLst>
      <p:ext uri="{BB962C8B-B14F-4D97-AF65-F5344CB8AC3E}">
        <p14:creationId xmlns:p14="http://schemas.microsoft.com/office/powerpoint/2010/main" val="356879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15</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Results on Crypto API toolkit</a:t>
            </a: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381000" y="1421516"/>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Manually discovered 17 TOCTOU issues (~15000 LOC)</a:t>
            </a:r>
          </a:p>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Effort - </a:t>
            </a:r>
            <a:r>
              <a:rPr lang="en-US" sz="2400" b="1" dirty="0">
                <a:solidFill>
                  <a:srgbClr val="C00000"/>
                </a:solidFill>
                <a:latin typeface="Calibri" panose="020F0502020204030204" pitchFamily="34" charset="0"/>
                <a:cs typeface="Calibri" panose="020F0502020204030204" pitchFamily="34" charset="0"/>
              </a:rPr>
              <a:t>2 security experts for full week</a:t>
            </a:r>
          </a:p>
          <a:p>
            <a:pPr marL="285750" indent="-285750">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Running the tool discovered </a:t>
            </a:r>
            <a:r>
              <a:rPr lang="en-US" sz="2400" b="1" dirty="0">
                <a:solidFill>
                  <a:srgbClr val="C00000"/>
                </a:solidFill>
                <a:latin typeface="Calibri" panose="020F0502020204030204" pitchFamily="34" charset="0"/>
                <a:cs typeface="Calibri" panose="020F0502020204030204" pitchFamily="34" charset="0"/>
              </a:rPr>
              <a:t>5 additional </a:t>
            </a:r>
            <a:r>
              <a:rPr lang="en-US" sz="2400" dirty="0">
                <a:latin typeface="Calibri" panose="020F0502020204030204" pitchFamily="34" charset="0"/>
                <a:cs typeface="Calibri" panose="020F0502020204030204" pitchFamily="34" charset="0"/>
              </a:rPr>
              <a:t>TOCTOU issues​</a:t>
            </a:r>
          </a:p>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Deeply nested - very </a:t>
            </a:r>
            <a:r>
              <a:rPr lang="en-US" sz="2400" b="1" dirty="0">
                <a:solidFill>
                  <a:srgbClr val="C00000"/>
                </a:solidFill>
                <a:latin typeface="Calibri" panose="020F0502020204030204" pitchFamily="34" charset="0"/>
                <a:cs typeface="Calibri" panose="020F0502020204030204" pitchFamily="34" charset="0"/>
              </a:rPr>
              <a:t>hard to find manually</a:t>
            </a:r>
            <a:r>
              <a:rPr lang="en-US" sz="2400"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
            </a:pPr>
            <a:r>
              <a:rPr lang="en-US" sz="2400" b="1" dirty="0">
                <a:solidFill>
                  <a:srgbClr val="C00000"/>
                </a:solidFill>
                <a:latin typeface="Calibri" panose="020F0502020204030204" pitchFamily="34" charset="0"/>
                <a:cs typeface="Calibri" panose="020F0502020204030204" pitchFamily="34" charset="0"/>
              </a:rPr>
              <a:t>2 hours effort</a:t>
            </a:r>
          </a:p>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No security expertise is needed</a:t>
            </a:r>
          </a:p>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Compensated for our human limitations</a:t>
            </a:r>
          </a:p>
          <a:p>
            <a:pPr marL="457189">
              <a:spcBef>
                <a:spcPts val="0"/>
              </a:spcBef>
            </a:pPr>
            <a:endParaRPr lang="en-US" sz="2400" dirty="0">
              <a:latin typeface="Calibri" panose="020F0502020204030204" pitchFamily="34" charset="0"/>
            </a:endParaRPr>
          </a:p>
          <a:p>
            <a:endParaRPr lang="en-US" sz="2400" dirty="0">
              <a:latin typeface="Calibri" panose="020F0502020204030204" pitchFamily="34" charset="0"/>
            </a:endParaRPr>
          </a:p>
          <a:p>
            <a:endParaRPr lang="en-IL" sz="2400" dirty="0"/>
          </a:p>
        </p:txBody>
      </p:sp>
    </p:spTree>
    <p:extLst>
      <p:ext uri="{BB962C8B-B14F-4D97-AF65-F5344CB8AC3E}">
        <p14:creationId xmlns:p14="http://schemas.microsoft.com/office/powerpoint/2010/main" val="132041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2A5117-13DF-447F-9E4B-8380A0D00A9D}"/>
              </a:ext>
            </a:extLst>
          </p:cNvPr>
          <p:cNvSpPr>
            <a:spLocks noGrp="1"/>
          </p:cNvSpPr>
          <p:nvPr>
            <p:ph type="sldNum" sz="quarter" idx="12"/>
          </p:nvPr>
        </p:nvSpPr>
        <p:spPr>
          <a:xfrm>
            <a:off x="6872352" y="4762172"/>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z="600" smtClean="0">
                <a:solidFill>
                  <a:prstClr val="white"/>
                </a:solidFill>
              </a:rPr>
              <a:pPr/>
              <a:t>16</a:t>
            </a:fld>
            <a:endParaRPr lang="en-US" sz="600">
              <a:solidFill>
                <a:prstClr val="white"/>
              </a:solidFill>
            </a:endParaRPr>
          </a:p>
        </p:txBody>
      </p:sp>
      <p:sp>
        <p:nvSpPr>
          <p:cNvPr id="3" name="Title 2">
            <a:extLst>
              <a:ext uri="{FF2B5EF4-FFF2-40B4-BE49-F238E27FC236}">
                <a16:creationId xmlns:a16="http://schemas.microsoft.com/office/drawing/2014/main" id="{C01AB496-731C-4330-8E65-839D9ADDF061}"/>
              </a:ext>
            </a:extLst>
          </p:cNvPr>
          <p:cNvSpPr>
            <a:spLocks noGrp="1"/>
          </p:cNvSpPr>
          <p:nvPr>
            <p:ph type="title"/>
          </p:nvPr>
        </p:nvSpPr>
        <p:spPr/>
        <p:txBody>
          <a:bodyPr>
            <a:normAutofit/>
          </a:bodyPr>
          <a:lstStyle/>
          <a:p>
            <a:r>
              <a:rPr lang="en-US" dirty="0"/>
              <a:t>SGX Security Checker – dynamic multi-checker tool</a:t>
            </a:r>
            <a:endParaRPr lang="en-IL" dirty="0"/>
          </a:p>
        </p:txBody>
      </p:sp>
      <p:sp>
        <p:nvSpPr>
          <p:cNvPr id="4" name="Content Placeholder 3">
            <a:extLst>
              <a:ext uri="{FF2B5EF4-FFF2-40B4-BE49-F238E27FC236}">
                <a16:creationId xmlns:a16="http://schemas.microsoft.com/office/drawing/2014/main" id="{84560749-45E0-4634-A7DF-9B3C1C759353}"/>
              </a:ext>
            </a:extLst>
          </p:cNvPr>
          <p:cNvSpPr txBox="1">
            <a:spLocks/>
          </p:cNvSpPr>
          <p:nvPr/>
        </p:nvSpPr>
        <p:spPr>
          <a:xfrm>
            <a:off x="625702" y="1272842"/>
            <a:ext cx="3266607" cy="713925"/>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latin typeface="Calibri" panose="020F0502020204030204" pitchFamily="34" charset="0"/>
              </a:rPr>
              <a:t>Detecting TOCTOU</a:t>
            </a:r>
            <a:endParaRPr lang="en-US" dirty="0">
              <a:latin typeface="Calibri" panose="020F0502020204030204" pitchFamily="34" charset="0"/>
            </a:endParaRPr>
          </a:p>
        </p:txBody>
      </p:sp>
      <p:sp>
        <p:nvSpPr>
          <p:cNvPr id="5" name="TextBox 4">
            <a:extLst>
              <a:ext uri="{FF2B5EF4-FFF2-40B4-BE49-F238E27FC236}">
                <a16:creationId xmlns:a16="http://schemas.microsoft.com/office/drawing/2014/main" id="{2B28E7EB-BCA2-45B8-A546-9BB5A8D3A3DD}"/>
              </a:ext>
            </a:extLst>
          </p:cNvPr>
          <p:cNvSpPr txBox="1"/>
          <p:nvPr/>
        </p:nvSpPr>
        <p:spPr>
          <a:xfrm>
            <a:off x="2533373" y="1311088"/>
            <a:ext cx="65" cy="553998"/>
          </a:xfrm>
          <a:prstGeom prst="rect">
            <a:avLst/>
          </a:prstGeom>
          <a:noFill/>
        </p:spPr>
        <p:txBody>
          <a:bodyPr vert="horz" wrap="none" lIns="0" tIns="0" rIns="0" bIns="0" rtlCol="0">
            <a:spAutoFit/>
          </a:bodyPr>
          <a:lstStyle/>
          <a:p>
            <a:endParaRPr lang="en-US" dirty="0">
              <a:solidFill>
                <a:srgbClr val="003C71"/>
              </a:solidFill>
            </a:endParaRPr>
          </a:p>
          <a:p>
            <a:endParaRPr lang="en-IL" dirty="0" err="1">
              <a:solidFill>
                <a:srgbClr val="003C71"/>
              </a:solidFill>
            </a:endParaRPr>
          </a:p>
        </p:txBody>
      </p:sp>
      <p:sp>
        <p:nvSpPr>
          <p:cNvPr id="6" name="Content Placeholder 3">
            <a:extLst>
              <a:ext uri="{FF2B5EF4-FFF2-40B4-BE49-F238E27FC236}">
                <a16:creationId xmlns:a16="http://schemas.microsoft.com/office/drawing/2014/main" id="{99610C5E-46FC-46F2-92A2-5239AD906192}"/>
              </a:ext>
            </a:extLst>
          </p:cNvPr>
          <p:cNvSpPr txBox="1">
            <a:spLocks/>
          </p:cNvSpPr>
          <p:nvPr/>
        </p:nvSpPr>
        <p:spPr>
          <a:xfrm>
            <a:off x="680456" y="1558665"/>
            <a:ext cx="10972799" cy="314188"/>
          </a:xfrm>
          <a:prstGeom prst="rect">
            <a:avLst/>
          </a:prstGeom>
          <a:solidFill>
            <a:schemeClr val="tx2">
              <a:lumMod val="20000"/>
              <a:lumOff val="80000"/>
            </a:schemeClr>
          </a:solidFill>
          <a:ln>
            <a:solidFill>
              <a:schemeClr val="accent1"/>
            </a:solidFill>
          </a:ln>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003C71"/>
                </a:solidFill>
              </a:rPr>
              <a:t>Analyze every memory access to detect more than one access to same external memory within an ecall</a:t>
            </a:r>
            <a:endParaRPr lang="en-IL" sz="1600" dirty="0"/>
          </a:p>
        </p:txBody>
      </p:sp>
      <p:sp>
        <p:nvSpPr>
          <p:cNvPr id="7" name="Content Placeholder 3">
            <a:extLst>
              <a:ext uri="{FF2B5EF4-FFF2-40B4-BE49-F238E27FC236}">
                <a16:creationId xmlns:a16="http://schemas.microsoft.com/office/drawing/2014/main" id="{EE94390E-DFF4-4401-8882-D3251E8B1C0C}"/>
              </a:ext>
            </a:extLst>
          </p:cNvPr>
          <p:cNvSpPr txBox="1">
            <a:spLocks/>
          </p:cNvSpPr>
          <p:nvPr/>
        </p:nvSpPr>
        <p:spPr>
          <a:xfrm>
            <a:off x="680456" y="2291629"/>
            <a:ext cx="10972799" cy="574267"/>
          </a:xfrm>
          <a:prstGeom prst="rect">
            <a:avLst/>
          </a:prstGeom>
          <a:solidFill>
            <a:schemeClr val="tx2">
              <a:lumMod val="20000"/>
              <a:lumOff val="80000"/>
            </a:schemeClr>
          </a:solidFill>
          <a:ln>
            <a:solidFill>
              <a:schemeClr val="accent1"/>
            </a:solidFill>
          </a:ln>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003C71"/>
                </a:solidFill>
              </a:rPr>
              <a:t>Analyze every memory access to detect access to same internal memory location by more than one thread without a trusted sync</a:t>
            </a:r>
            <a:endParaRPr lang="en-IL" sz="1600" dirty="0">
              <a:solidFill>
                <a:srgbClr val="003C71"/>
              </a:solidFill>
            </a:endParaRPr>
          </a:p>
        </p:txBody>
      </p:sp>
      <p:sp>
        <p:nvSpPr>
          <p:cNvPr id="11" name="Content Placeholder 3">
            <a:extLst>
              <a:ext uri="{FF2B5EF4-FFF2-40B4-BE49-F238E27FC236}">
                <a16:creationId xmlns:a16="http://schemas.microsoft.com/office/drawing/2014/main" id="{D56ED88B-C298-424A-ADE4-45B67030C843}"/>
              </a:ext>
            </a:extLst>
          </p:cNvPr>
          <p:cNvSpPr txBox="1">
            <a:spLocks/>
          </p:cNvSpPr>
          <p:nvPr/>
        </p:nvSpPr>
        <p:spPr>
          <a:xfrm>
            <a:off x="625702" y="1943676"/>
            <a:ext cx="3815341" cy="347953"/>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latin typeface="Calibri" panose="020F0502020204030204" pitchFamily="34" charset="0"/>
              </a:rPr>
              <a:t>Detecting potential races</a:t>
            </a:r>
          </a:p>
          <a:p>
            <a:endParaRPr lang="en-US" dirty="0">
              <a:latin typeface="Calibri" panose="020F0502020204030204" pitchFamily="34" charset="0"/>
            </a:endParaRPr>
          </a:p>
        </p:txBody>
      </p:sp>
      <p:sp>
        <p:nvSpPr>
          <p:cNvPr id="12" name="Content Placeholder 3">
            <a:extLst>
              <a:ext uri="{FF2B5EF4-FFF2-40B4-BE49-F238E27FC236}">
                <a16:creationId xmlns:a16="http://schemas.microsoft.com/office/drawing/2014/main" id="{F2A103EF-6EDC-4F49-EC75-A698DB2876D1}"/>
              </a:ext>
            </a:extLst>
          </p:cNvPr>
          <p:cNvSpPr txBox="1">
            <a:spLocks/>
          </p:cNvSpPr>
          <p:nvPr/>
        </p:nvSpPr>
        <p:spPr>
          <a:xfrm>
            <a:off x="621142" y="2957933"/>
            <a:ext cx="3266607" cy="36381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latin typeface="Calibri" panose="020F0502020204030204" pitchFamily="34" charset="0"/>
              </a:rPr>
              <a:t>Detecting AEPIC leak</a:t>
            </a:r>
            <a:endParaRPr lang="en-US" dirty="0">
              <a:latin typeface="Calibri" panose="020F0502020204030204" pitchFamily="34" charset="0"/>
            </a:endParaRPr>
          </a:p>
        </p:txBody>
      </p:sp>
      <p:sp>
        <p:nvSpPr>
          <p:cNvPr id="13" name="Content Placeholder 3">
            <a:extLst>
              <a:ext uri="{FF2B5EF4-FFF2-40B4-BE49-F238E27FC236}">
                <a16:creationId xmlns:a16="http://schemas.microsoft.com/office/drawing/2014/main" id="{8012F350-0D8E-5B79-6B9C-777A91EB3FFC}"/>
              </a:ext>
            </a:extLst>
          </p:cNvPr>
          <p:cNvSpPr txBox="1">
            <a:spLocks/>
          </p:cNvSpPr>
          <p:nvPr/>
        </p:nvSpPr>
        <p:spPr>
          <a:xfrm>
            <a:off x="680455" y="3282922"/>
            <a:ext cx="10972799" cy="390198"/>
          </a:xfrm>
          <a:prstGeom prst="rect">
            <a:avLst/>
          </a:prstGeom>
          <a:solidFill>
            <a:schemeClr val="tx2">
              <a:lumMod val="20000"/>
              <a:lumOff val="80000"/>
            </a:schemeClr>
          </a:solidFill>
          <a:ln>
            <a:solidFill>
              <a:schemeClr val="accent1"/>
            </a:solidFill>
          </a:ln>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003C71"/>
                </a:solidFill>
              </a:rPr>
              <a:t>Analyze every memory access to detect unaligned or partial access to external memory</a:t>
            </a:r>
            <a:endParaRPr lang="en-IL" sz="1600" dirty="0">
              <a:solidFill>
                <a:srgbClr val="003C71"/>
              </a:solidFill>
            </a:endParaRPr>
          </a:p>
        </p:txBody>
      </p:sp>
      <p:sp>
        <p:nvSpPr>
          <p:cNvPr id="14" name="Content Placeholder 3">
            <a:extLst>
              <a:ext uri="{FF2B5EF4-FFF2-40B4-BE49-F238E27FC236}">
                <a16:creationId xmlns:a16="http://schemas.microsoft.com/office/drawing/2014/main" id="{E17F16E1-4E44-7D28-EBED-122C7DC0C32F}"/>
              </a:ext>
            </a:extLst>
          </p:cNvPr>
          <p:cNvSpPr txBox="1">
            <a:spLocks/>
          </p:cNvSpPr>
          <p:nvPr/>
        </p:nvSpPr>
        <p:spPr>
          <a:xfrm>
            <a:off x="621142" y="4542131"/>
            <a:ext cx="4082039" cy="713925"/>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latin typeface="Calibri" panose="020F0502020204030204" pitchFamily="34" charset="0"/>
              </a:rPr>
              <a:t>Detecting side-channel leak*</a:t>
            </a:r>
            <a:endParaRPr lang="en-US" dirty="0">
              <a:latin typeface="Calibri" panose="020F0502020204030204" pitchFamily="34" charset="0"/>
            </a:endParaRPr>
          </a:p>
        </p:txBody>
      </p:sp>
      <p:sp>
        <p:nvSpPr>
          <p:cNvPr id="15" name="Content Placeholder 3">
            <a:extLst>
              <a:ext uri="{FF2B5EF4-FFF2-40B4-BE49-F238E27FC236}">
                <a16:creationId xmlns:a16="http://schemas.microsoft.com/office/drawing/2014/main" id="{0D35200D-330E-98FB-9AB0-3BA43F53844D}"/>
              </a:ext>
            </a:extLst>
          </p:cNvPr>
          <p:cNvSpPr txBox="1">
            <a:spLocks/>
          </p:cNvSpPr>
          <p:nvPr/>
        </p:nvSpPr>
        <p:spPr>
          <a:xfrm>
            <a:off x="680455" y="4856909"/>
            <a:ext cx="10972799" cy="846916"/>
          </a:xfrm>
          <a:prstGeom prst="rect">
            <a:avLst/>
          </a:prstGeom>
          <a:solidFill>
            <a:schemeClr val="tx2">
              <a:lumMod val="20000"/>
              <a:lumOff val="80000"/>
            </a:schemeClr>
          </a:solidFill>
          <a:ln>
            <a:solidFill>
              <a:schemeClr val="accent1"/>
            </a:solidFill>
          </a:ln>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003C71"/>
                </a:solidFill>
              </a:rPr>
              <a:t>Trace every instruction, logging all instruction pointers and memory addresses that get accessed, and comparing logs across subroutine invocations to ensure a constant execution profile. Use taint analysis to cut down on false positives.</a:t>
            </a:r>
            <a:endParaRPr lang="en-IL" sz="1600" dirty="0">
              <a:solidFill>
                <a:srgbClr val="003C71"/>
              </a:solidFill>
            </a:endParaRPr>
          </a:p>
        </p:txBody>
      </p:sp>
      <p:sp>
        <p:nvSpPr>
          <p:cNvPr id="8" name="Content Placeholder 3">
            <a:extLst>
              <a:ext uri="{FF2B5EF4-FFF2-40B4-BE49-F238E27FC236}">
                <a16:creationId xmlns:a16="http://schemas.microsoft.com/office/drawing/2014/main" id="{8E66D609-6FAE-18EE-3E10-9C5EE1C019D8}"/>
              </a:ext>
            </a:extLst>
          </p:cNvPr>
          <p:cNvSpPr txBox="1">
            <a:spLocks/>
          </p:cNvSpPr>
          <p:nvPr/>
        </p:nvSpPr>
        <p:spPr>
          <a:xfrm>
            <a:off x="621142" y="3717056"/>
            <a:ext cx="5138100" cy="36381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latin typeface="Calibri" panose="020F0502020204030204" pitchFamily="34" charset="0"/>
              </a:rPr>
              <a:t>Detecting usage of pointer without range checking</a:t>
            </a:r>
            <a:endParaRPr lang="en-US" dirty="0">
              <a:latin typeface="Calibri" panose="020F0502020204030204" pitchFamily="34" charset="0"/>
            </a:endParaRPr>
          </a:p>
        </p:txBody>
      </p:sp>
      <p:sp>
        <p:nvSpPr>
          <p:cNvPr id="9" name="Content Placeholder 3">
            <a:extLst>
              <a:ext uri="{FF2B5EF4-FFF2-40B4-BE49-F238E27FC236}">
                <a16:creationId xmlns:a16="http://schemas.microsoft.com/office/drawing/2014/main" id="{2543ADEA-C95A-B089-0E98-1C8C6110F257}"/>
              </a:ext>
            </a:extLst>
          </p:cNvPr>
          <p:cNvSpPr txBox="1">
            <a:spLocks/>
          </p:cNvSpPr>
          <p:nvPr/>
        </p:nvSpPr>
        <p:spPr>
          <a:xfrm>
            <a:off x="680455" y="4034592"/>
            <a:ext cx="10972799" cy="390198"/>
          </a:xfrm>
          <a:prstGeom prst="rect">
            <a:avLst/>
          </a:prstGeom>
          <a:solidFill>
            <a:schemeClr val="tx2">
              <a:lumMod val="20000"/>
              <a:lumOff val="80000"/>
            </a:schemeClr>
          </a:solidFill>
          <a:ln>
            <a:solidFill>
              <a:schemeClr val="accent1"/>
            </a:solidFill>
          </a:ln>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003C71"/>
                </a:solidFill>
              </a:rPr>
              <a:t>Analyze every memory access to external memory and verify that it was checked before to be out of enclave</a:t>
            </a:r>
            <a:endParaRPr lang="en-IL" sz="1600" dirty="0">
              <a:solidFill>
                <a:srgbClr val="003C71"/>
              </a:solidFill>
            </a:endParaRPr>
          </a:p>
        </p:txBody>
      </p:sp>
      <p:sp>
        <p:nvSpPr>
          <p:cNvPr id="10" name="Content Placeholder 3">
            <a:extLst>
              <a:ext uri="{FF2B5EF4-FFF2-40B4-BE49-F238E27FC236}">
                <a16:creationId xmlns:a16="http://schemas.microsoft.com/office/drawing/2014/main" id="{FCEB857A-A4AA-0855-9ED2-075DCEC7EB77}"/>
              </a:ext>
            </a:extLst>
          </p:cNvPr>
          <p:cNvSpPr txBox="1">
            <a:spLocks/>
          </p:cNvSpPr>
          <p:nvPr/>
        </p:nvSpPr>
        <p:spPr>
          <a:xfrm>
            <a:off x="621142" y="5796396"/>
            <a:ext cx="5138100" cy="36381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latin typeface="Calibri" panose="020F0502020204030204" pitchFamily="34" charset="0"/>
              </a:rPr>
              <a:t>Detecting direct secret leak*</a:t>
            </a:r>
            <a:endParaRPr lang="en-US" dirty="0">
              <a:latin typeface="Calibri" panose="020F0502020204030204" pitchFamily="34" charset="0"/>
            </a:endParaRPr>
          </a:p>
        </p:txBody>
      </p:sp>
      <p:sp>
        <p:nvSpPr>
          <p:cNvPr id="16" name="Content Placeholder 3">
            <a:extLst>
              <a:ext uri="{FF2B5EF4-FFF2-40B4-BE49-F238E27FC236}">
                <a16:creationId xmlns:a16="http://schemas.microsoft.com/office/drawing/2014/main" id="{DA11E961-C034-2BEC-6E31-ED76068C9729}"/>
              </a:ext>
            </a:extLst>
          </p:cNvPr>
          <p:cNvSpPr txBox="1">
            <a:spLocks/>
          </p:cNvSpPr>
          <p:nvPr/>
        </p:nvSpPr>
        <p:spPr>
          <a:xfrm>
            <a:off x="680455" y="6113932"/>
            <a:ext cx="10972799" cy="390198"/>
          </a:xfrm>
          <a:prstGeom prst="rect">
            <a:avLst/>
          </a:prstGeom>
          <a:solidFill>
            <a:schemeClr val="tx2">
              <a:lumMod val="20000"/>
              <a:lumOff val="80000"/>
            </a:schemeClr>
          </a:solidFill>
          <a:ln>
            <a:solidFill>
              <a:schemeClr val="accent1"/>
            </a:solidFill>
          </a:ln>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003C71"/>
                </a:solidFill>
              </a:rPr>
              <a:t>Taint Analysis to discover tainting of untrusted memory</a:t>
            </a:r>
            <a:endParaRPr lang="en-IL" sz="1600" dirty="0">
              <a:solidFill>
                <a:srgbClr val="003C71"/>
              </a:solidFill>
            </a:endParaRPr>
          </a:p>
        </p:txBody>
      </p:sp>
      <p:sp>
        <p:nvSpPr>
          <p:cNvPr id="17" name="TextBox 16">
            <a:extLst>
              <a:ext uri="{FF2B5EF4-FFF2-40B4-BE49-F238E27FC236}">
                <a16:creationId xmlns:a16="http://schemas.microsoft.com/office/drawing/2014/main" id="{3D5D9F01-90C4-AEAE-8688-0E2FA88B376B}"/>
              </a:ext>
            </a:extLst>
          </p:cNvPr>
          <p:cNvSpPr txBox="1"/>
          <p:nvPr/>
        </p:nvSpPr>
        <p:spPr>
          <a:xfrm>
            <a:off x="142192" y="6515884"/>
            <a:ext cx="6096000" cy="307777"/>
          </a:xfrm>
          <a:prstGeom prst="rect">
            <a:avLst/>
          </a:prstGeom>
          <a:noFill/>
        </p:spPr>
        <p:txBody>
          <a:bodyPr wrap="square">
            <a:spAutoFit/>
          </a:bodyPr>
          <a:lstStyle/>
          <a:p>
            <a:pPr lvl="0"/>
            <a:r>
              <a:rPr lang="en-US" sz="1400" baseline="0" dirty="0"/>
              <a:t>* WIP</a:t>
            </a:r>
            <a:endParaRPr lang="en-IL" sz="1400" dirty="0"/>
          </a:p>
        </p:txBody>
      </p:sp>
    </p:spTree>
    <p:extLst>
      <p:ext uri="{BB962C8B-B14F-4D97-AF65-F5344CB8AC3E}">
        <p14:creationId xmlns:p14="http://schemas.microsoft.com/office/powerpoint/2010/main" val="6293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5" grpId="0" animBg="1"/>
      <p:bldP spid="9"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17</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Demo</a:t>
            </a: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a:spcBef>
                <a:spcPts val="0"/>
              </a:spcBef>
            </a:pPr>
            <a:endParaRPr lang="en-US" sz="2400" dirty="0">
              <a:latin typeface="Calibri" panose="020F0502020204030204" pitchFamily="34" charset="0"/>
            </a:endParaRPr>
          </a:p>
          <a:p>
            <a:endParaRPr lang="en-US" sz="2400" dirty="0">
              <a:latin typeface="Calibri" panose="020F0502020204030204" pitchFamily="34" charset="0"/>
            </a:endParaRPr>
          </a:p>
          <a:p>
            <a:endParaRPr lang="en-IL" sz="2400" dirty="0"/>
          </a:p>
        </p:txBody>
      </p:sp>
      <p:pic>
        <p:nvPicPr>
          <p:cNvPr id="8" name="Picture 7" descr="Singing Dude">
            <a:extLst>
              <a:ext uri="{FF2B5EF4-FFF2-40B4-BE49-F238E27FC236}">
                <a16:creationId xmlns:a16="http://schemas.microsoft.com/office/drawing/2014/main" id="{D3ECEF3F-B4ED-428F-9814-9E32AF0B1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062" y="1643062"/>
            <a:ext cx="3571875" cy="3571875"/>
          </a:xfrm>
          <a:prstGeom prst="rect">
            <a:avLst/>
          </a:prstGeom>
        </p:spPr>
      </p:pic>
    </p:spTree>
    <p:extLst>
      <p:ext uri="{BB962C8B-B14F-4D97-AF65-F5344CB8AC3E}">
        <p14:creationId xmlns:p14="http://schemas.microsoft.com/office/powerpoint/2010/main" val="370135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18</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Limitations</a:t>
            </a: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381000" y="1421516"/>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Requires to build and run the enclave in SGX SDK simulation mode</a:t>
            </a:r>
          </a:p>
          <a:p>
            <a:pPr marL="457189">
              <a:spcBef>
                <a:spcPts val="0"/>
              </a:spcBef>
            </a:pPr>
            <a:endParaRPr lang="en-US" sz="2400" dirty="0">
              <a:latin typeface="Calibri" panose="020F0502020204030204" pitchFamily="34" charset="0"/>
            </a:endParaRPr>
          </a:p>
          <a:p>
            <a:endParaRPr lang="en-US" sz="2400" dirty="0">
              <a:latin typeface="Calibri" panose="020F0502020204030204" pitchFamily="34" charset="0"/>
            </a:endParaRPr>
          </a:p>
          <a:p>
            <a:endParaRPr lang="en-IL" sz="2400" dirty="0"/>
          </a:p>
        </p:txBody>
      </p:sp>
    </p:spTree>
    <p:extLst>
      <p:ext uri="{BB962C8B-B14F-4D97-AF65-F5344CB8AC3E}">
        <p14:creationId xmlns:p14="http://schemas.microsoft.com/office/powerpoint/2010/main" val="275864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Next steps</a:t>
            </a: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400" dirty="0">
                <a:latin typeface="Calibri" panose="020F0502020204030204" pitchFamily="34" charset="0"/>
              </a:rPr>
              <a:t>Integrate secrets leakage checkers</a:t>
            </a:r>
          </a:p>
          <a:p>
            <a:pPr marL="457200" indent="-457200">
              <a:buFont typeface="+mj-lt"/>
              <a:buAutoNum type="arabicPeriod"/>
            </a:pPr>
            <a:r>
              <a:rPr lang="en-US" sz="2400" dirty="0">
                <a:latin typeface="Calibri" panose="020F0502020204030204" pitchFamily="34" charset="0"/>
              </a:rPr>
              <a:t>Run an evaluation pilot </a:t>
            </a:r>
          </a:p>
          <a:p>
            <a:pPr marL="682625" lvl="1" indent="-457200"/>
            <a:r>
              <a:rPr lang="en-US" sz="2200" dirty="0">
                <a:latin typeface="Calibri" panose="020F0502020204030204" pitchFamily="34" charset="0"/>
              </a:rPr>
              <a:t>Assess value</a:t>
            </a:r>
          </a:p>
          <a:p>
            <a:pPr marL="682625" lvl="1" indent="-457200"/>
            <a:r>
              <a:rPr lang="en-US" sz="2200" dirty="0">
                <a:latin typeface="Calibri" panose="020F0502020204030204" pitchFamily="34" charset="0"/>
              </a:rPr>
              <a:t>Get feedback</a:t>
            </a:r>
          </a:p>
          <a:p>
            <a:endParaRPr lang="en-US" sz="2400" dirty="0">
              <a:latin typeface="Calibri" panose="020F0502020204030204" pitchFamily="34" charset="0"/>
            </a:endParaRPr>
          </a:p>
          <a:p>
            <a:endParaRPr lang="en-IL" sz="2400" dirty="0"/>
          </a:p>
        </p:txBody>
      </p:sp>
      <p:sp>
        <p:nvSpPr>
          <p:cNvPr id="5" name="Subtitle 5">
            <a:extLst>
              <a:ext uri="{FF2B5EF4-FFF2-40B4-BE49-F238E27FC236}">
                <a16:creationId xmlns:a16="http://schemas.microsoft.com/office/drawing/2014/main" id="{1DA152F3-FC7C-43D8-A407-D3F43C94BCA8}"/>
              </a:ext>
            </a:extLst>
          </p:cNvPr>
          <p:cNvSpPr txBox="1">
            <a:spLocks/>
          </p:cNvSpPr>
          <p:nvPr/>
        </p:nvSpPr>
        <p:spPr>
          <a:xfrm>
            <a:off x="2364381" y="5458305"/>
            <a:ext cx="6866888" cy="1178001"/>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4400" dirty="0">
                <a:latin typeface="Calibri" panose="020F0502020204030204" pitchFamily="34" charset="0"/>
              </a:rPr>
              <a:t>Thank you!</a:t>
            </a:r>
          </a:p>
          <a:p>
            <a:pPr algn="ctr"/>
            <a:endParaRPr lang="en-US" sz="6400" dirty="0">
              <a:solidFill>
                <a:srgbClr val="00B0F0"/>
              </a:solidFill>
              <a:latin typeface="Bahnschrift Light" panose="020B0502040204020203" pitchFamily="34" charset="0"/>
            </a:endParaRPr>
          </a:p>
        </p:txBody>
      </p:sp>
      <p:sp>
        <p:nvSpPr>
          <p:cNvPr id="6" name="Rectangle 5">
            <a:extLst>
              <a:ext uri="{FF2B5EF4-FFF2-40B4-BE49-F238E27FC236}">
                <a16:creationId xmlns:a16="http://schemas.microsoft.com/office/drawing/2014/main" id="{3ADDA680-EDCE-14B7-53DF-731B5475B55C}"/>
              </a:ext>
            </a:extLst>
          </p:cNvPr>
          <p:cNvSpPr/>
          <p:nvPr/>
        </p:nvSpPr>
        <p:spPr>
          <a:xfrm>
            <a:off x="1848655" y="3591095"/>
            <a:ext cx="7898341" cy="181588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lIns="121920" tIns="60960" rIns="121920" bIns="60960">
            <a:spAutoFit/>
          </a:bodyPr>
          <a:lstStyle/>
          <a:p>
            <a:pPr algn="ctr"/>
            <a:r>
              <a:rPr lang="en-US" sz="4400" dirty="0">
                <a:solidFill>
                  <a:schemeClr val="tx2"/>
                </a:solidFill>
                <a:latin typeface="Calibri" panose="020F0502020204030204" pitchFamily="34" charset="0"/>
                <a:cs typeface="Arial" panose="020B0604020202020204" pitchFamily="34" charset="0"/>
              </a:rPr>
              <a:t>We are looking for pilot partners.</a:t>
            </a:r>
          </a:p>
          <a:p>
            <a:pPr algn="ctr"/>
            <a:r>
              <a:rPr lang="en-US" sz="4400" dirty="0">
                <a:solidFill>
                  <a:schemeClr val="tx2"/>
                </a:solidFill>
                <a:latin typeface="Calibri" panose="020F0502020204030204" pitchFamily="34" charset="0"/>
                <a:cs typeface="Arial" panose="020B0604020202020204" pitchFamily="34" charset="0"/>
              </a:rPr>
              <a:t>Please contact me</a:t>
            </a:r>
          </a:p>
          <a:p>
            <a:pPr algn="ctr"/>
            <a:r>
              <a:rPr lang="en-US" sz="2200" dirty="0">
                <a:solidFill>
                  <a:schemeClr val="tx2"/>
                </a:solidFill>
                <a:latin typeface="Calibri" panose="020F0502020204030204" pitchFamily="34" charset="0"/>
                <a:cs typeface="Arial" panose="020B0604020202020204" pitchFamily="34" charset="0"/>
              </a:rPr>
              <a:t>alex.berenzon@intel.com</a:t>
            </a:r>
          </a:p>
        </p:txBody>
      </p:sp>
    </p:spTree>
    <p:extLst>
      <p:ext uri="{BB962C8B-B14F-4D97-AF65-F5344CB8AC3E}">
        <p14:creationId xmlns:p14="http://schemas.microsoft.com/office/powerpoint/2010/main" val="221690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9BE7EAB-7631-4AA9-993E-838517DA5B0E}"/>
              </a:ext>
            </a:extLst>
          </p:cNvPr>
          <p:cNvSpPr>
            <a:spLocks noGrp="1"/>
          </p:cNvSpPr>
          <p:nvPr>
            <p:ph idx="1"/>
          </p:nvPr>
        </p:nvSpPr>
        <p:spPr/>
        <p:txBody>
          <a:bodyPr/>
          <a:lstStyle/>
          <a:p>
            <a:endParaRPr lang="en-US" dirty="0"/>
          </a:p>
        </p:txBody>
      </p:sp>
      <p:pic>
        <p:nvPicPr>
          <p:cNvPr id="4" name="Picture 2">
            <a:extLst>
              <a:ext uri="{FF2B5EF4-FFF2-40B4-BE49-F238E27FC236}">
                <a16:creationId xmlns:a16="http://schemas.microsoft.com/office/drawing/2014/main" id="{6C75A3CE-1D57-47C3-8847-96A6134FA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649" y="0"/>
            <a:ext cx="5074921" cy="63534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n this paper, we show that previously considered harmless synchroni- &#10;sation bugs can turn into severe security vulnerabilities when using SGX. &#10;By exploiting use-after-free and time-of-check-to-time-of-use (TOCTTOU ) &#10;bugs in enclave code, an attacker can hijack its control flow or bypass &#10;access control. ">
            <a:extLst>
              <a:ext uri="{FF2B5EF4-FFF2-40B4-BE49-F238E27FC236}">
                <a16:creationId xmlns:a16="http://schemas.microsoft.com/office/drawing/2014/main" id="{5182122C-7FD7-42EB-B0D0-03B7B5235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424" y="2080724"/>
            <a:ext cx="8785370" cy="159734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2B2BD71-62B1-4957-A980-0CC2D8A926C7}"/>
              </a:ext>
            </a:extLst>
          </p:cNvPr>
          <p:cNvSpPr>
            <a:spLocks noGrp="1"/>
          </p:cNvSpPr>
          <p:nvPr>
            <p:ph type="title"/>
          </p:nvPr>
        </p:nvSpPr>
        <p:spPr/>
        <p:txBody>
          <a:bodyPr/>
          <a:lstStyle/>
          <a:p>
            <a:endParaRPr lang="en-IL"/>
          </a:p>
        </p:txBody>
      </p:sp>
      <p:sp>
        <p:nvSpPr>
          <p:cNvPr id="9" name="TextBox 8">
            <a:extLst>
              <a:ext uri="{FF2B5EF4-FFF2-40B4-BE49-F238E27FC236}">
                <a16:creationId xmlns:a16="http://schemas.microsoft.com/office/drawing/2014/main" id="{E6DF176D-69AE-4A33-8830-837723983F26}"/>
              </a:ext>
            </a:extLst>
          </p:cNvPr>
          <p:cNvSpPr txBox="1"/>
          <p:nvPr/>
        </p:nvSpPr>
        <p:spPr>
          <a:xfrm>
            <a:off x="-22891" y="6204992"/>
            <a:ext cx="6096000" cy="200055"/>
          </a:xfrm>
          <a:prstGeom prst="rect">
            <a:avLst/>
          </a:prstGeom>
          <a:noFill/>
        </p:spPr>
        <p:txBody>
          <a:bodyPr wrap="square">
            <a:spAutoFit/>
          </a:bodyPr>
          <a:lstStyle/>
          <a:p>
            <a:r>
              <a:rPr lang="en-IL" sz="700" dirty="0"/>
              <a:t>https://www.ibr.cs.tu-bs.de/users/weichbr/papers/esorics2016.pdf</a:t>
            </a:r>
          </a:p>
        </p:txBody>
      </p:sp>
    </p:spTree>
    <p:extLst>
      <p:ext uri="{BB962C8B-B14F-4D97-AF65-F5344CB8AC3E}">
        <p14:creationId xmlns:p14="http://schemas.microsoft.com/office/powerpoint/2010/main" val="33423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anim calcmode="lin" valueType="num">
                                      <p:cBhvr>
                                        <p:cTn id="10" dur="1000" fill="hold"/>
                                        <p:tgtEl>
                                          <p:spTgt spid="7"/>
                                        </p:tgtEl>
                                        <p:attrNameLst>
                                          <p:attrName>ppt_x</p:attrName>
                                        </p:attrNameLst>
                                      </p:cBhvr>
                                      <p:tavLst>
                                        <p:tav tm="0">
                                          <p:val>
                                            <p:fltVal val="0.5"/>
                                          </p:val>
                                        </p:tav>
                                        <p:tav tm="100000">
                                          <p:val>
                                            <p:strVal val="#ppt_x"/>
                                          </p:val>
                                        </p:tav>
                                      </p:tavLst>
                                    </p:anim>
                                    <p:anim calcmode="lin" valueType="num">
                                      <p:cBhvr>
                                        <p:cTn id="11" dur="10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63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Merge 8">
            <a:extLst>
              <a:ext uri="{FF2B5EF4-FFF2-40B4-BE49-F238E27FC236}">
                <a16:creationId xmlns:a16="http://schemas.microsoft.com/office/drawing/2014/main" id="{265C5A6E-AC0A-4BD2-BB19-81D34785D61B}"/>
              </a:ext>
            </a:extLst>
          </p:cNvPr>
          <p:cNvSpPr/>
          <p:nvPr/>
        </p:nvSpPr>
        <p:spPr>
          <a:xfrm>
            <a:off x="4775199" y="3428999"/>
            <a:ext cx="3467100" cy="2867212"/>
          </a:xfrm>
          <a:prstGeom prst="flowChartMerg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dirty="0"/>
              <a:t>General logic</a:t>
            </a:r>
            <a:endParaRPr lang="en-IL" sz="1867" dirty="0"/>
          </a:p>
        </p:txBody>
      </p:sp>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21</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Writing an enclave – theory and reality</a:t>
            </a:r>
            <a:endParaRPr lang="en-IL" dirty="0"/>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1838501"/>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Calibri" panose="020F0502020204030204" pitchFamily="34" charset="0"/>
              </a:rPr>
              <a:t>Gene Spafford (cyber security  advisor to the White House and over a dozen  government agencies and major corporations)</a:t>
            </a:r>
          </a:p>
          <a:p>
            <a:r>
              <a:rPr lang="en-US" sz="2400" dirty="0">
                <a:latin typeface="Calibri" panose="020F0502020204030204" pitchFamily="34" charset="0"/>
              </a:rPr>
              <a:t>“The only truly secure system is one that is powered off, cast in a block of concrete and sealed in a lead-lined room with armed guards - and even then, I have my doubts.” </a:t>
            </a:r>
          </a:p>
          <a:p>
            <a:r>
              <a:rPr lang="en-US" sz="2400" dirty="0">
                <a:latin typeface="Calibri" panose="020F0502020204030204" pitchFamily="34" charset="0"/>
              </a:rPr>
              <a:t>Follow the security principle – “Reduce the attack surface!”</a:t>
            </a:r>
          </a:p>
          <a:p>
            <a:endParaRPr lang="en-US" sz="2400" dirty="0">
              <a:latin typeface="Calibri" panose="020F0502020204030204" pitchFamily="34" charset="0"/>
            </a:endParaRPr>
          </a:p>
          <a:p>
            <a:endParaRPr lang="en-IL" sz="2400" dirty="0"/>
          </a:p>
        </p:txBody>
      </p:sp>
      <p:sp>
        <p:nvSpPr>
          <p:cNvPr id="8" name="Flowchart: Merge 7">
            <a:extLst>
              <a:ext uri="{FF2B5EF4-FFF2-40B4-BE49-F238E27FC236}">
                <a16:creationId xmlns:a16="http://schemas.microsoft.com/office/drawing/2014/main" id="{FDEBE2C5-C006-4AA1-8EFB-88DAAF0020D8}"/>
              </a:ext>
            </a:extLst>
          </p:cNvPr>
          <p:cNvSpPr/>
          <p:nvPr/>
        </p:nvSpPr>
        <p:spPr>
          <a:xfrm>
            <a:off x="5953125" y="5384594"/>
            <a:ext cx="1109663" cy="917967"/>
          </a:xfrm>
          <a:prstGeom prst="flowChartMerg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a:p>
            <a:pPr algn="ctr"/>
            <a:r>
              <a:rPr lang="en-US" sz="900" dirty="0"/>
              <a:t>Most critical </a:t>
            </a:r>
          </a:p>
          <a:p>
            <a:pPr algn="ctr"/>
            <a:r>
              <a:rPr lang="en-US" sz="900" dirty="0"/>
              <a:t>logic</a:t>
            </a:r>
            <a:endParaRPr lang="en-IL" sz="900" dirty="0"/>
          </a:p>
        </p:txBody>
      </p:sp>
      <p:sp>
        <p:nvSpPr>
          <p:cNvPr id="11" name="Rectangle 10">
            <a:extLst>
              <a:ext uri="{FF2B5EF4-FFF2-40B4-BE49-F238E27FC236}">
                <a16:creationId xmlns:a16="http://schemas.microsoft.com/office/drawing/2014/main" id="{504CAC1A-B15B-4C73-9FF6-13E89BDEF6F9}"/>
              </a:ext>
            </a:extLst>
          </p:cNvPr>
          <p:cNvSpPr/>
          <p:nvPr/>
        </p:nvSpPr>
        <p:spPr>
          <a:xfrm>
            <a:off x="4774406" y="5096124"/>
            <a:ext cx="3467100" cy="2878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Intel® SGX trust boundary</a:t>
            </a:r>
            <a:endParaRPr lang="en-IL" sz="1600" dirty="0"/>
          </a:p>
        </p:txBody>
      </p:sp>
    </p:spTree>
    <p:extLst>
      <p:ext uri="{BB962C8B-B14F-4D97-AF65-F5344CB8AC3E}">
        <p14:creationId xmlns:p14="http://schemas.microsoft.com/office/powerpoint/2010/main" val="20764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22</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Writing an enclave – theory and reality</a:t>
            </a:r>
            <a:endParaRPr lang="en-IL" dirty="0"/>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libri" panose="020F0502020204030204" pitchFamily="34" charset="0"/>
              </a:rPr>
              <a:t>On the other hand - 1st rule of programming - </a:t>
            </a:r>
          </a:p>
          <a:p>
            <a:pPr marL="457189">
              <a:spcBef>
                <a:spcPts val="0"/>
              </a:spcBef>
            </a:pPr>
            <a:r>
              <a:rPr lang="en-US" sz="3200" dirty="0">
                <a:latin typeface="Calibri" panose="020F0502020204030204" pitchFamily="34" charset="0"/>
              </a:rPr>
              <a:t>"If it works - don't touch it"</a:t>
            </a:r>
            <a:endParaRPr lang="en-US" sz="2400" dirty="0">
              <a:latin typeface="Calibri" panose="020F0502020204030204" pitchFamily="34" charset="0"/>
            </a:endParaRPr>
          </a:p>
          <a:p>
            <a:r>
              <a:rPr lang="en-US" sz="2400" dirty="0">
                <a:latin typeface="Calibri" panose="020F0502020204030204" pitchFamily="34" charset="0"/>
              </a:rPr>
              <a:t>Entire SW app is put in an enclave</a:t>
            </a:r>
          </a:p>
          <a:p>
            <a:endParaRPr lang="en-US" sz="2400" dirty="0">
              <a:latin typeface="Calibri" panose="020F0502020204030204" pitchFamily="34" charset="0"/>
            </a:endParaRPr>
          </a:p>
          <a:p>
            <a:r>
              <a:rPr lang="en-US" sz="2400" dirty="0">
                <a:latin typeface="Calibri" panose="020F0502020204030204" pitchFamily="34" charset="0"/>
              </a:rPr>
              <a:t> </a:t>
            </a:r>
          </a:p>
          <a:p>
            <a:endParaRPr lang="en-IL" sz="2400" dirty="0"/>
          </a:p>
        </p:txBody>
      </p:sp>
      <p:sp>
        <p:nvSpPr>
          <p:cNvPr id="5" name="Flowchart: Merge 4">
            <a:extLst>
              <a:ext uri="{FF2B5EF4-FFF2-40B4-BE49-F238E27FC236}">
                <a16:creationId xmlns:a16="http://schemas.microsoft.com/office/drawing/2014/main" id="{95AE57BD-B867-44CA-B42A-A1FE7AC33800}"/>
              </a:ext>
            </a:extLst>
          </p:cNvPr>
          <p:cNvSpPr/>
          <p:nvPr/>
        </p:nvSpPr>
        <p:spPr>
          <a:xfrm>
            <a:off x="4775199" y="3428999"/>
            <a:ext cx="3467100" cy="2867212"/>
          </a:xfrm>
          <a:prstGeom prst="flowChartMerg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p>
          <a:p>
            <a:pPr algn="ctr"/>
            <a:endParaRPr lang="en-US" sz="1867" dirty="0"/>
          </a:p>
          <a:p>
            <a:pPr algn="ctr"/>
            <a:r>
              <a:rPr lang="en-US" sz="1867" dirty="0"/>
              <a:t>General and critical logic</a:t>
            </a:r>
            <a:endParaRPr lang="en-IL" sz="1867" dirty="0"/>
          </a:p>
        </p:txBody>
      </p:sp>
      <p:sp>
        <p:nvSpPr>
          <p:cNvPr id="8" name="Rectangle 7">
            <a:extLst>
              <a:ext uri="{FF2B5EF4-FFF2-40B4-BE49-F238E27FC236}">
                <a16:creationId xmlns:a16="http://schemas.microsoft.com/office/drawing/2014/main" id="{36004CE4-BE14-4D9A-9557-C36BE3EC9220}"/>
              </a:ext>
            </a:extLst>
          </p:cNvPr>
          <p:cNvSpPr/>
          <p:nvPr/>
        </p:nvSpPr>
        <p:spPr>
          <a:xfrm>
            <a:off x="4775198" y="3126675"/>
            <a:ext cx="3467100" cy="2878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Intel® SGX trust boundary</a:t>
            </a:r>
            <a:endParaRPr lang="en-IL" sz="1600" dirty="0"/>
          </a:p>
        </p:txBody>
      </p:sp>
      <p:grpSp>
        <p:nvGrpSpPr>
          <p:cNvPr id="10" name="Group 9">
            <a:extLst>
              <a:ext uri="{FF2B5EF4-FFF2-40B4-BE49-F238E27FC236}">
                <a16:creationId xmlns:a16="http://schemas.microsoft.com/office/drawing/2014/main" id="{895BEBFF-AE5A-44DB-BED4-47F9E7810546}"/>
              </a:ext>
            </a:extLst>
          </p:cNvPr>
          <p:cNvGrpSpPr/>
          <p:nvPr/>
        </p:nvGrpSpPr>
        <p:grpSpPr>
          <a:xfrm>
            <a:off x="8019482" y="2578078"/>
            <a:ext cx="3179146" cy="4195146"/>
            <a:chOff x="8019482" y="2578078"/>
            <a:chExt cx="3179146" cy="4195146"/>
          </a:xfrm>
        </p:grpSpPr>
        <p:pic>
          <p:nvPicPr>
            <p:cNvPr id="9" name="Picture 2" descr="http://ih2.redbubble.net/image.13114196.2708/sticker,375x360.png">
              <a:extLst>
                <a:ext uri="{FF2B5EF4-FFF2-40B4-BE49-F238E27FC236}">
                  <a16:creationId xmlns:a16="http://schemas.microsoft.com/office/drawing/2014/main" id="{E5156DA9-0612-482F-B689-9E921F1CDF67}"/>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t="19662" b="18092"/>
            <a:stretch/>
          </p:blipFill>
          <p:spPr bwMode="auto">
            <a:xfrm rot="810920">
              <a:off x="8399021" y="2578078"/>
              <a:ext cx="2799607" cy="16729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Picture 6" descr="Laughing Dude">
              <a:extLst>
                <a:ext uri="{FF2B5EF4-FFF2-40B4-BE49-F238E27FC236}">
                  <a16:creationId xmlns:a16="http://schemas.microsoft.com/office/drawing/2014/main" id="{A97536C6-608B-42B3-BC79-09CF66E7E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482" y="4176241"/>
              <a:ext cx="2596983" cy="2596983"/>
            </a:xfrm>
            <a:prstGeom prst="rect">
              <a:avLst/>
            </a:prstGeom>
          </p:spPr>
        </p:pic>
      </p:grpSp>
    </p:spTree>
    <p:extLst>
      <p:ext uri="{BB962C8B-B14F-4D97-AF65-F5344CB8AC3E}">
        <p14:creationId xmlns:p14="http://schemas.microsoft.com/office/powerpoint/2010/main" val="329487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21,645 Coffee Cup Isolated Stock Photos, Pictures &amp;amp; Royalty-Free Images -  iStock">
            <a:extLst>
              <a:ext uri="{FF2B5EF4-FFF2-40B4-BE49-F238E27FC236}">
                <a16:creationId xmlns:a16="http://schemas.microsoft.com/office/drawing/2014/main" id="{7ACC28E5-2A32-411A-9EBC-BE7AFD54C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702" y="67852"/>
            <a:ext cx="1894194" cy="12627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4">
            <a:extLst>
              <a:ext uri="{FF2B5EF4-FFF2-40B4-BE49-F238E27FC236}">
                <a16:creationId xmlns:a16="http://schemas.microsoft.com/office/drawing/2014/main" id="{3E359346-F085-43FB-AC1F-A6F66DB0EA4E}"/>
              </a:ext>
            </a:extLst>
          </p:cNvPr>
          <p:cNvGraphicFramePr>
            <a:graphicFrameLocks noGrp="1"/>
          </p:cNvGraphicFramePr>
          <p:nvPr/>
        </p:nvGraphicFramePr>
        <p:xfrm>
          <a:off x="506106" y="2712219"/>
          <a:ext cx="8977148" cy="2402024"/>
        </p:xfrm>
        <a:graphic>
          <a:graphicData uri="http://schemas.openxmlformats.org/drawingml/2006/table">
            <a:tbl>
              <a:tblPr firstRow="1" bandRow="1">
                <a:tableStyleId>{5C22544A-7EE6-4342-B048-85BDC9FD1C3A}</a:tableStyleId>
              </a:tblPr>
              <a:tblGrid>
                <a:gridCol w="6645583">
                  <a:extLst>
                    <a:ext uri="{9D8B030D-6E8A-4147-A177-3AD203B41FA5}">
                      <a16:colId xmlns:a16="http://schemas.microsoft.com/office/drawing/2014/main" val="2909604698"/>
                    </a:ext>
                  </a:extLst>
                </a:gridCol>
                <a:gridCol w="1160252">
                  <a:extLst>
                    <a:ext uri="{9D8B030D-6E8A-4147-A177-3AD203B41FA5}">
                      <a16:colId xmlns:a16="http://schemas.microsoft.com/office/drawing/2014/main" val="1609212670"/>
                    </a:ext>
                  </a:extLst>
                </a:gridCol>
                <a:gridCol w="1171313">
                  <a:extLst>
                    <a:ext uri="{9D8B030D-6E8A-4147-A177-3AD203B41FA5}">
                      <a16:colId xmlns:a16="http://schemas.microsoft.com/office/drawing/2014/main" val="3726824253"/>
                    </a:ext>
                  </a:extLst>
                </a:gridCol>
              </a:tblGrid>
              <a:tr h="452556">
                <a:tc>
                  <a:txBody>
                    <a:bodyPr/>
                    <a:lstStyle/>
                    <a:p>
                      <a:pPr algn="ctr"/>
                      <a:r>
                        <a:rPr lang="en-US" sz="1100" dirty="0"/>
                        <a:t>Thread @ Starbucks server</a:t>
                      </a:r>
                    </a:p>
                    <a:p>
                      <a:pPr algn="ctr"/>
                      <a:r>
                        <a:rPr lang="en-US" sz="1100" b="0" i="1" dirty="0">
                          <a:effectLst/>
                          <a:latin typeface="Calibri" panose="020F0502020204030204" pitchFamily="34" charset="0"/>
                        </a:rPr>
                        <a:t>POST /step1?amount=5&amp;from=</a:t>
                      </a:r>
                      <a:r>
                        <a:rPr lang="en-US" sz="1100" b="0" i="1" dirty="0" err="1">
                          <a:effectLst/>
                          <a:latin typeface="Calibri" panose="020F0502020204030204" pitchFamily="34" charset="0"/>
                        </a:rPr>
                        <a:t>card_A&amp;to</a:t>
                      </a:r>
                      <a:r>
                        <a:rPr lang="en-US" sz="1100" b="0" i="1" dirty="0">
                          <a:effectLst/>
                          <a:latin typeface="Calibri" panose="020F0502020204030204" pitchFamily="34" charset="0"/>
                        </a:rPr>
                        <a:t>=</a:t>
                      </a:r>
                      <a:r>
                        <a:rPr lang="en-US" sz="1100" b="0" i="1" dirty="0" err="1">
                          <a:effectLst/>
                          <a:latin typeface="Calibri" panose="020F0502020204030204" pitchFamily="34" charset="0"/>
                        </a:rPr>
                        <a:t>card_B</a:t>
                      </a:r>
                      <a:endParaRPr lang="en-IL" sz="1100" dirty="0"/>
                    </a:p>
                  </a:txBody>
                  <a:tcPr marL="121920" marR="121920" marT="60960" marB="60960"/>
                </a:tc>
                <a:tc>
                  <a:txBody>
                    <a:bodyPr/>
                    <a:lstStyle/>
                    <a:p>
                      <a:pPr algn="ctr"/>
                      <a:r>
                        <a:rPr lang="en-US" sz="1100" dirty="0"/>
                        <a:t>Card A</a:t>
                      </a:r>
                      <a:endParaRPr lang="en-IL" sz="1100" dirty="0"/>
                    </a:p>
                  </a:txBody>
                  <a:tcPr marL="121920" marR="121920" marT="60960" marB="60960"/>
                </a:tc>
                <a:tc>
                  <a:txBody>
                    <a:bodyPr/>
                    <a:lstStyle/>
                    <a:p>
                      <a:pPr algn="ctr"/>
                      <a:r>
                        <a:rPr lang="en-US" sz="1100" dirty="0"/>
                        <a:t>Card B</a:t>
                      </a:r>
                      <a:endParaRPr lang="en-IL" sz="1100" dirty="0"/>
                    </a:p>
                  </a:txBody>
                  <a:tcPr marL="121920" marR="121920" marT="60960" marB="60960"/>
                </a:tc>
                <a:extLst>
                  <a:ext uri="{0D108BD9-81ED-4DB2-BD59-A6C34878D82A}">
                    <a16:rowId xmlns:a16="http://schemas.microsoft.com/office/drawing/2014/main" val="46935162"/>
                  </a:ext>
                </a:extLst>
              </a:tr>
              <a:tr h="284480">
                <a:tc>
                  <a:txBody>
                    <a:bodyPr/>
                    <a:lstStyle/>
                    <a:p>
                      <a:r>
                        <a:rPr lang="en-US" sz="1100" dirty="0"/>
                        <a:t>Is Card-A balance &lt; 5$?</a:t>
                      </a:r>
                      <a:endParaRPr lang="en-IL" sz="1100" dirty="0"/>
                    </a:p>
                  </a:txBody>
                  <a:tcPr marL="121920" marR="121920" marT="60960" marB="60960"/>
                </a:tc>
                <a:tc>
                  <a:txBody>
                    <a:bodyPr/>
                    <a:lstStyle/>
                    <a:p>
                      <a:pPr algn="ctr"/>
                      <a:r>
                        <a:rPr lang="en-US" sz="1100" dirty="0"/>
                        <a:t>5$</a:t>
                      </a:r>
                      <a:endParaRPr lang="en-IL" sz="1100" dirty="0"/>
                    </a:p>
                  </a:txBody>
                  <a:tcPr marL="121920" marR="121920" marT="60960" marB="60960"/>
                </a:tc>
                <a:tc>
                  <a:txBody>
                    <a:bodyPr/>
                    <a:lstStyle/>
                    <a:p>
                      <a:pPr algn="ctr"/>
                      <a:r>
                        <a:rPr lang="en-US" sz="1100" dirty="0"/>
                        <a:t>5$</a:t>
                      </a:r>
                      <a:endParaRPr lang="en-IL" sz="1100" dirty="0"/>
                    </a:p>
                  </a:txBody>
                  <a:tcPr marL="121920" marR="121920" marT="60960" marB="60960"/>
                </a:tc>
                <a:extLst>
                  <a:ext uri="{0D108BD9-81ED-4DB2-BD59-A6C34878D82A}">
                    <a16:rowId xmlns:a16="http://schemas.microsoft.com/office/drawing/2014/main" val="3432033916"/>
                  </a:ext>
                </a:extLst>
              </a:tr>
              <a:tr h="284480">
                <a:tc>
                  <a:txBody>
                    <a:bodyPr/>
                    <a:lstStyle/>
                    <a:p>
                      <a:endParaRPr lang="en-IL" sz="1100" dirty="0"/>
                    </a:p>
                  </a:txBody>
                  <a:tcPr marL="121920" marR="121920" marT="60960" marB="60960"/>
                </a:tc>
                <a:tc>
                  <a:txBody>
                    <a:bodyPr/>
                    <a:lstStyle/>
                    <a:p>
                      <a:pPr algn="ctr"/>
                      <a:endParaRPr lang="en-IL" sz="1100" dirty="0"/>
                    </a:p>
                  </a:txBody>
                  <a:tcPr marL="121920" marR="121920" marT="60960" marB="60960"/>
                </a:tc>
                <a:tc>
                  <a:txBody>
                    <a:bodyPr/>
                    <a:lstStyle/>
                    <a:p>
                      <a:pPr algn="ctr"/>
                      <a:endParaRPr lang="en-IL" sz="1100" dirty="0"/>
                    </a:p>
                  </a:txBody>
                  <a:tcPr marL="121920" marR="121920" marT="60960" marB="60960"/>
                </a:tc>
                <a:extLst>
                  <a:ext uri="{0D108BD9-81ED-4DB2-BD59-A6C34878D82A}">
                    <a16:rowId xmlns:a16="http://schemas.microsoft.com/office/drawing/2014/main" val="2629367674"/>
                  </a:ext>
                </a:extLst>
              </a:tr>
              <a:tr h="284480">
                <a:tc>
                  <a:txBody>
                    <a:bodyPr/>
                    <a:lstStyle/>
                    <a:p>
                      <a:r>
                        <a:rPr lang="en-US" sz="1100" dirty="0"/>
                        <a:t>Add 5$ to Card-B balance</a:t>
                      </a:r>
                      <a:endParaRPr lang="en-IL" sz="1100" dirty="0"/>
                    </a:p>
                  </a:txBody>
                  <a:tcPr marL="121920" marR="121920" marT="60960" marB="60960"/>
                </a:tc>
                <a:tc>
                  <a:txBody>
                    <a:bodyPr/>
                    <a:lstStyle/>
                    <a:p>
                      <a:pPr algn="ctr"/>
                      <a:endParaRPr lang="en-IL" sz="1100" dirty="0"/>
                    </a:p>
                  </a:txBody>
                  <a:tcPr marL="121920" marR="121920" marT="60960" marB="60960"/>
                </a:tc>
                <a:tc>
                  <a:txBody>
                    <a:bodyPr/>
                    <a:lstStyle/>
                    <a:p>
                      <a:pPr algn="ctr"/>
                      <a:r>
                        <a:rPr lang="en-US" sz="1100" dirty="0"/>
                        <a:t>10$</a:t>
                      </a:r>
                      <a:endParaRPr lang="en-IL" sz="1100" dirty="0"/>
                    </a:p>
                  </a:txBody>
                  <a:tcPr marL="121920" marR="121920" marT="60960" marB="60960"/>
                </a:tc>
                <a:extLst>
                  <a:ext uri="{0D108BD9-81ED-4DB2-BD59-A6C34878D82A}">
                    <a16:rowId xmlns:a16="http://schemas.microsoft.com/office/drawing/2014/main" val="1611802414"/>
                  </a:ext>
                </a:extLst>
              </a:tr>
              <a:tr h="284480">
                <a:tc>
                  <a:txBody>
                    <a:bodyPr/>
                    <a:lstStyle/>
                    <a:p>
                      <a:endParaRPr lang="en-IL" sz="1100" dirty="0"/>
                    </a:p>
                  </a:txBody>
                  <a:tcPr marL="121920" marR="121920" marT="60960" marB="60960"/>
                </a:tc>
                <a:tc>
                  <a:txBody>
                    <a:bodyPr/>
                    <a:lstStyle/>
                    <a:p>
                      <a:pPr algn="ctr"/>
                      <a:endParaRPr lang="en-IL" sz="1100" dirty="0"/>
                    </a:p>
                  </a:txBody>
                  <a:tcPr marL="121920" marR="121920" marT="60960" marB="60960"/>
                </a:tc>
                <a:tc>
                  <a:txBody>
                    <a:bodyPr/>
                    <a:lstStyle/>
                    <a:p>
                      <a:pPr algn="ctr"/>
                      <a:endParaRPr lang="en-IL" sz="1100" dirty="0"/>
                    </a:p>
                  </a:txBody>
                  <a:tcPr marL="121920" marR="121920" marT="60960" marB="60960"/>
                </a:tc>
                <a:extLst>
                  <a:ext uri="{0D108BD9-81ED-4DB2-BD59-A6C34878D82A}">
                    <a16:rowId xmlns:a16="http://schemas.microsoft.com/office/drawing/2014/main" val="3966000029"/>
                  </a:ext>
                </a:extLst>
              </a:tr>
              <a:tr h="393292">
                <a:tc>
                  <a:txBody>
                    <a:bodyPr/>
                    <a:lstStyle/>
                    <a:p>
                      <a:r>
                        <a:rPr lang="en-US" sz="1100" dirty="0"/>
                        <a:t>Deduct 5$ from Card-A balance</a:t>
                      </a:r>
                      <a:endParaRPr lang="en-IL" sz="1100" dirty="0"/>
                    </a:p>
                  </a:txBody>
                  <a:tcPr marL="121920" marR="121920" marT="60960" marB="60960"/>
                </a:tc>
                <a:tc>
                  <a:txBody>
                    <a:bodyPr/>
                    <a:lstStyle/>
                    <a:p>
                      <a:pPr algn="ctr"/>
                      <a:r>
                        <a:rPr lang="en-US" sz="1100" dirty="0"/>
                        <a:t>0$</a:t>
                      </a:r>
                      <a:endParaRPr lang="en-IL" sz="1100" dirty="0"/>
                    </a:p>
                  </a:txBody>
                  <a:tcPr marL="121920" marR="121920" marT="60960" marB="60960"/>
                </a:tc>
                <a:tc>
                  <a:txBody>
                    <a:bodyPr/>
                    <a:lstStyle/>
                    <a:p>
                      <a:pPr algn="ctr"/>
                      <a:endParaRPr lang="en-IL" sz="1100" dirty="0"/>
                    </a:p>
                  </a:txBody>
                  <a:tcPr marL="121920" marR="121920" marT="60960" marB="60960"/>
                </a:tc>
                <a:extLst>
                  <a:ext uri="{0D108BD9-81ED-4DB2-BD59-A6C34878D82A}">
                    <a16:rowId xmlns:a16="http://schemas.microsoft.com/office/drawing/2014/main" val="2039698631"/>
                  </a:ext>
                </a:extLst>
              </a:tr>
              <a:tr h="393292">
                <a:tc>
                  <a:txBody>
                    <a:bodyPr/>
                    <a:lstStyle/>
                    <a:p>
                      <a:endParaRPr lang="en-IL" sz="1100" dirty="0"/>
                    </a:p>
                  </a:txBody>
                  <a:tcPr marL="121920" marR="121920" marT="60960" marB="60960"/>
                </a:tc>
                <a:tc>
                  <a:txBody>
                    <a:bodyPr/>
                    <a:lstStyle/>
                    <a:p>
                      <a:pPr algn="ctr"/>
                      <a:endParaRPr lang="en-IL" sz="1100" dirty="0"/>
                    </a:p>
                  </a:txBody>
                  <a:tcPr marL="121920" marR="121920" marT="60960" marB="60960"/>
                </a:tc>
                <a:tc>
                  <a:txBody>
                    <a:bodyPr/>
                    <a:lstStyle/>
                    <a:p>
                      <a:pPr algn="ctr"/>
                      <a:endParaRPr lang="en-IL" sz="1100" dirty="0"/>
                    </a:p>
                  </a:txBody>
                  <a:tcPr marL="121920" marR="121920" marT="60960" marB="60960"/>
                </a:tc>
                <a:extLst>
                  <a:ext uri="{0D108BD9-81ED-4DB2-BD59-A6C34878D82A}">
                    <a16:rowId xmlns:a16="http://schemas.microsoft.com/office/drawing/2014/main" val="1705589226"/>
                  </a:ext>
                </a:extLst>
              </a:tr>
            </a:tbl>
          </a:graphicData>
        </a:graphic>
      </p:graphicFrame>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23</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err="1"/>
              <a:t>Egor</a:t>
            </a:r>
            <a:r>
              <a:rPr lang="en-US" dirty="0"/>
              <a:t> </a:t>
            </a:r>
            <a:r>
              <a:rPr lang="en-US" dirty="0" err="1"/>
              <a:t>Homakov</a:t>
            </a:r>
            <a:r>
              <a:rPr lang="en-US" dirty="0"/>
              <a:t> Starbucks Coffee gift cards issue</a:t>
            </a:r>
            <a:endParaRPr lang="en-IL" dirty="0"/>
          </a:p>
        </p:txBody>
      </p:sp>
      <p:sp>
        <p:nvSpPr>
          <p:cNvPr id="9" name="Content Placeholder 3">
            <a:extLst>
              <a:ext uri="{FF2B5EF4-FFF2-40B4-BE49-F238E27FC236}">
                <a16:creationId xmlns:a16="http://schemas.microsoft.com/office/drawing/2014/main" id="{8E04A694-5C44-4B1E-8782-6D7CC57EF43B}"/>
              </a:ext>
            </a:extLst>
          </p:cNvPr>
          <p:cNvSpPr txBox="1">
            <a:spLocks/>
          </p:cNvSpPr>
          <p:nvPr/>
        </p:nvSpPr>
        <p:spPr>
          <a:xfrm>
            <a:off x="506104" y="1344335"/>
            <a:ext cx="10970683" cy="1158240"/>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i="1" dirty="0">
                <a:latin typeface="Calibri" panose="020F0502020204030204" pitchFamily="34" charset="0"/>
              </a:rPr>
              <a:t>Move 5$ from card A </a:t>
            </a:r>
            <a:r>
              <a:rPr lang="en-US" sz="2400" i="1" dirty="0">
                <a:latin typeface="Calibri" panose="020F0502020204030204" pitchFamily="34" charset="0"/>
                <a:sym typeface="Wingdings" panose="05000000000000000000" pitchFamily="2" charset="2"/>
              </a:rPr>
              <a:t>to card B </a:t>
            </a:r>
            <a:r>
              <a:rPr lang="en-US" sz="1600" i="1" dirty="0">
                <a:latin typeface="Calibri" panose="020F0502020204030204" pitchFamily="34" charset="0"/>
                <a:sym typeface="Wingdings" panose="05000000000000000000" pitchFamily="2" charset="2"/>
              </a:rPr>
              <a:t>(all credit is stored on Starbucks servers)</a:t>
            </a:r>
          </a:p>
          <a:p>
            <a:r>
              <a:rPr lang="en-US" sz="2400" i="1" dirty="0">
                <a:latin typeface="Calibri" panose="020F0502020204030204" pitchFamily="34" charset="0"/>
                <a:sym typeface="Wingdings" panose="05000000000000000000" pitchFamily="2" charset="2"/>
              </a:rPr>
              <a:t>Or in other words – </a:t>
            </a:r>
            <a:endParaRPr lang="en-US" sz="2133" dirty="0">
              <a:latin typeface="Calibri" panose="020F0502020204030204" pitchFamily="34" charset="0"/>
            </a:endParaRPr>
          </a:p>
          <a:p>
            <a:pPr>
              <a:spcBef>
                <a:spcPts val="800"/>
              </a:spcBef>
            </a:pPr>
            <a:endParaRPr lang="en-US" sz="1600" i="1" dirty="0">
              <a:latin typeface="Calibri" panose="020F0502020204030204" pitchFamily="34" charset="0"/>
            </a:endParaRPr>
          </a:p>
        </p:txBody>
      </p:sp>
      <p:graphicFrame>
        <p:nvGraphicFramePr>
          <p:cNvPr id="13" name="Table 4">
            <a:extLst>
              <a:ext uri="{FF2B5EF4-FFF2-40B4-BE49-F238E27FC236}">
                <a16:creationId xmlns:a16="http://schemas.microsoft.com/office/drawing/2014/main" id="{1BF61B9E-489E-4F88-932A-DA1EAE696096}"/>
              </a:ext>
            </a:extLst>
          </p:cNvPr>
          <p:cNvGraphicFramePr>
            <a:graphicFrameLocks noGrp="1"/>
          </p:cNvGraphicFramePr>
          <p:nvPr/>
        </p:nvGraphicFramePr>
        <p:xfrm>
          <a:off x="506106" y="2712221"/>
          <a:ext cx="8977148" cy="2402024"/>
        </p:xfrm>
        <a:graphic>
          <a:graphicData uri="http://schemas.openxmlformats.org/drawingml/2006/table">
            <a:tbl>
              <a:tblPr firstRow="1" bandRow="1">
                <a:tableStyleId>{5C22544A-7EE6-4342-B048-85BDC9FD1C3A}</a:tableStyleId>
              </a:tblPr>
              <a:tblGrid>
                <a:gridCol w="3954967">
                  <a:extLst>
                    <a:ext uri="{9D8B030D-6E8A-4147-A177-3AD203B41FA5}">
                      <a16:colId xmlns:a16="http://schemas.microsoft.com/office/drawing/2014/main" val="2909604698"/>
                    </a:ext>
                  </a:extLst>
                </a:gridCol>
                <a:gridCol w="3634604">
                  <a:extLst>
                    <a:ext uri="{9D8B030D-6E8A-4147-A177-3AD203B41FA5}">
                      <a16:colId xmlns:a16="http://schemas.microsoft.com/office/drawing/2014/main" val="1103803064"/>
                    </a:ext>
                  </a:extLst>
                </a:gridCol>
                <a:gridCol w="690497">
                  <a:extLst>
                    <a:ext uri="{9D8B030D-6E8A-4147-A177-3AD203B41FA5}">
                      <a16:colId xmlns:a16="http://schemas.microsoft.com/office/drawing/2014/main" val="1609212670"/>
                    </a:ext>
                  </a:extLst>
                </a:gridCol>
                <a:gridCol w="697080">
                  <a:extLst>
                    <a:ext uri="{9D8B030D-6E8A-4147-A177-3AD203B41FA5}">
                      <a16:colId xmlns:a16="http://schemas.microsoft.com/office/drawing/2014/main" val="3726824253"/>
                    </a:ext>
                  </a:extLst>
                </a:gridCol>
              </a:tblGrid>
              <a:tr h="45255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t>Thread 1 @ Starbucks server</a:t>
                      </a:r>
                    </a:p>
                    <a:p>
                      <a:pPr algn="ctr"/>
                      <a:r>
                        <a:rPr lang="en-US" sz="1100" b="0" i="1" dirty="0">
                          <a:effectLst/>
                          <a:latin typeface="Calibri" panose="020F0502020204030204" pitchFamily="34" charset="0"/>
                        </a:rPr>
                        <a:t>POST /step1?amount=5&amp;from=</a:t>
                      </a:r>
                      <a:r>
                        <a:rPr lang="en-US" sz="1100" b="0" i="1" dirty="0" err="1">
                          <a:effectLst/>
                          <a:latin typeface="Calibri" panose="020F0502020204030204" pitchFamily="34" charset="0"/>
                        </a:rPr>
                        <a:t>card_A&amp;to</a:t>
                      </a:r>
                      <a:r>
                        <a:rPr lang="en-US" sz="1100" b="0" i="1" dirty="0">
                          <a:effectLst/>
                          <a:latin typeface="Calibri" panose="020F0502020204030204" pitchFamily="34" charset="0"/>
                        </a:rPr>
                        <a:t>=</a:t>
                      </a:r>
                      <a:r>
                        <a:rPr lang="en-US" sz="1100" b="0" i="1" dirty="0" err="1">
                          <a:effectLst/>
                          <a:latin typeface="Calibri" panose="020F0502020204030204" pitchFamily="34" charset="0"/>
                        </a:rPr>
                        <a:t>card_B</a:t>
                      </a:r>
                      <a:endParaRPr lang="en-IL" sz="1100" dirty="0"/>
                    </a:p>
                  </a:txBody>
                  <a:tcPr marL="121920" marR="121920" marT="60960" marB="6096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t>Thread 2 @ Starbucks server</a:t>
                      </a:r>
                    </a:p>
                    <a:p>
                      <a:pPr algn="ctr"/>
                      <a:r>
                        <a:rPr lang="en-US" sz="1100" b="0" i="1" dirty="0">
                          <a:effectLst/>
                          <a:latin typeface="Calibri" panose="020F0502020204030204" pitchFamily="34" charset="0"/>
                        </a:rPr>
                        <a:t>POST /step1?amount=5&amp;from=</a:t>
                      </a:r>
                      <a:r>
                        <a:rPr lang="en-US" sz="1100" b="0" i="1" dirty="0" err="1">
                          <a:effectLst/>
                          <a:latin typeface="Calibri" panose="020F0502020204030204" pitchFamily="34" charset="0"/>
                        </a:rPr>
                        <a:t>card_A&amp;to</a:t>
                      </a:r>
                      <a:r>
                        <a:rPr lang="en-US" sz="1100" b="0" i="1" dirty="0">
                          <a:effectLst/>
                          <a:latin typeface="Calibri" panose="020F0502020204030204" pitchFamily="34" charset="0"/>
                        </a:rPr>
                        <a:t>=</a:t>
                      </a:r>
                      <a:r>
                        <a:rPr lang="en-US" sz="1100" b="0" i="1" dirty="0" err="1">
                          <a:effectLst/>
                          <a:latin typeface="Calibri" panose="020F0502020204030204" pitchFamily="34" charset="0"/>
                        </a:rPr>
                        <a:t>card_B</a:t>
                      </a:r>
                      <a:endParaRPr lang="en-IL" sz="1100" dirty="0"/>
                    </a:p>
                  </a:txBody>
                  <a:tcPr marL="121920" marR="121920" marT="60960" marB="60960"/>
                </a:tc>
                <a:tc>
                  <a:txBody>
                    <a:bodyPr/>
                    <a:lstStyle/>
                    <a:p>
                      <a:pPr algn="ctr"/>
                      <a:r>
                        <a:rPr lang="en-US" sz="1100" dirty="0"/>
                        <a:t>Card A</a:t>
                      </a:r>
                      <a:endParaRPr lang="en-IL" sz="1100" dirty="0"/>
                    </a:p>
                  </a:txBody>
                  <a:tcPr marL="121920" marR="121920" marT="60960" marB="60960"/>
                </a:tc>
                <a:tc>
                  <a:txBody>
                    <a:bodyPr/>
                    <a:lstStyle/>
                    <a:p>
                      <a:pPr algn="ctr"/>
                      <a:r>
                        <a:rPr lang="en-US" sz="1100" dirty="0"/>
                        <a:t>Card B</a:t>
                      </a:r>
                      <a:endParaRPr lang="en-IL" sz="1100" dirty="0"/>
                    </a:p>
                  </a:txBody>
                  <a:tcPr marL="121920" marR="121920" marT="60960" marB="60960"/>
                </a:tc>
                <a:extLst>
                  <a:ext uri="{0D108BD9-81ED-4DB2-BD59-A6C34878D82A}">
                    <a16:rowId xmlns:a16="http://schemas.microsoft.com/office/drawing/2014/main" val="46935162"/>
                  </a:ext>
                </a:extLst>
              </a:tr>
              <a:tr h="284480">
                <a:tc>
                  <a:txBody>
                    <a:bodyPr/>
                    <a:lstStyle/>
                    <a:p>
                      <a:r>
                        <a:rPr lang="en-US" sz="1100" dirty="0"/>
                        <a:t>Is Card-A balance &lt; 5$?</a:t>
                      </a:r>
                      <a:endParaRPr lang="en-IL" sz="1100" dirty="0"/>
                    </a:p>
                  </a:txBody>
                  <a:tcPr marL="121920" marR="121920" marT="60960" marB="60960"/>
                </a:tc>
                <a:tc>
                  <a:txBody>
                    <a:bodyPr/>
                    <a:lstStyle/>
                    <a:p>
                      <a:endParaRPr lang="en-IL" sz="1100" dirty="0"/>
                    </a:p>
                  </a:txBody>
                  <a:tcPr marL="121920" marR="121920" marT="60960" marB="60960"/>
                </a:tc>
                <a:tc>
                  <a:txBody>
                    <a:bodyPr/>
                    <a:lstStyle/>
                    <a:p>
                      <a:pPr algn="ctr"/>
                      <a:r>
                        <a:rPr lang="en-US" sz="1100" dirty="0"/>
                        <a:t>5$</a:t>
                      </a:r>
                      <a:endParaRPr lang="en-IL" sz="1100" dirty="0"/>
                    </a:p>
                  </a:txBody>
                  <a:tcPr marL="121920" marR="121920" marT="60960" marB="60960"/>
                </a:tc>
                <a:tc>
                  <a:txBody>
                    <a:bodyPr/>
                    <a:lstStyle/>
                    <a:p>
                      <a:pPr algn="ctr"/>
                      <a:r>
                        <a:rPr lang="en-US" sz="1100" dirty="0"/>
                        <a:t>5$</a:t>
                      </a:r>
                      <a:endParaRPr lang="en-IL" sz="1100" dirty="0"/>
                    </a:p>
                  </a:txBody>
                  <a:tcPr marL="121920" marR="121920" marT="60960" marB="60960"/>
                </a:tc>
                <a:extLst>
                  <a:ext uri="{0D108BD9-81ED-4DB2-BD59-A6C34878D82A}">
                    <a16:rowId xmlns:a16="http://schemas.microsoft.com/office/drawing/2014/main" val="3432033916"/>
                  </a:ext>
                </a:extLst>
              </a:tr>
              <a:tr h="284480">
                <a:tc>
                  <a:txBody>
                    <a:bodyPr/>
                    <a:lstStyle/>
                    <a:p>
                      <a:endParaRPr lang="en-IL" sz="1100" dirty="0"/>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Is Card-A balance &lt; 5$?</a:t>
                      </a:r>
                      <a:endParaRPr lang="en-IL" sz="1100" dirty="0"/>
                    </a:p>
                  </a:txBody>
                  <a:tcPr marL="121920" marR="121920" marT="60960" marB="60960"/>
                </a:tc>
                <a:tc>
                  <a:txBody>
                    <a:bodyPr/>
                    <a:lstStyle/>
                    <a:p>
                      <a:pPr algn="ctr"/>
                      <a:endParaRPr lang="en-IL" sz="1100" dirty="0"/>
                    </a:p>
                  </a:txBody>
                  <a:tcPr marL="121920" marR="121920" marT="60960" marB="60960"/>
                </a:tc>
                <a:tc>
                  <a:txBody>
                    <a:bodyPr/>
                    <a:lstStyle/>
                    <a:p>
                      <a:pPr algn="ctr"/>
                      <a:endParaRPr lang="en-IL" sz="1100" dirty="0"/>
                    </a:p>
                  </a:txBody>
                  <a:tcPr marL="121920" marR="121920" marT="60960" marB="60960"/>
                </a:tc>
                <a:extLst>
                  <a:ext uri="{0D108BD9-81ED-4DB2-BD59-A6C34878D82A}">
                    <a16:rowId xmlns:a16="http://schemas.microsoft.com/office/drawing/2014/main" val="2629367674"/>
                  </a:ext>
                </a:extLst>
              </a:tr>
              <a:tr h="284480">
                <a:tc>
                  <a:txBody>
                    <a:bodyPr/>
                    <a:lstStyle/>
                    <a:p>
                      <a:r>
                        <a:rPr lang="en-US" sz="1100" dirty="0"/>
                        <a:t>Add 5$ to Card-B balance</a:t>
                      </a:r>
                      <a:endParaRPr lang="en-IL" sz="1100" dirty="0"/>
                    </a:p>
                  </a:txBody>
                  <a:tcPr marL="121920" marR="121920" marT="60960" marB="60960"/>
                </a:tc>
                <a:tc>
                  <a:txBody>
                    <a:bodyPr/>
                    <a:lstStyle/>
                    <a:p>
                      <a:endParaRPr lang="en-IL" sz="1100" dirty="0"/>
                    </a:p>
                  </a:txBody>
                  <a:tcPr marL="121920" marR="121920" marT="60960" marB="60960"/>
                </a:tc>
                <a:tc>
                  <a:txBody>
                    <a:bodyPr/>
                    <a:lstStyle/>
                    <a:p>
                      <a:pPr algn="ctr"/>
                      <a:endParaRPr lang="en-IL" sz="1100" dirty="0"/>
                    </a:p>
                  </a:txBody>
                  <a:tcPr marL="121920" marR="121920" marT="60960" marB="60960"/>
                </a:tc>
                <a:tc>
                  <a:txBody>
                    <a:bodyPr/>
                    <a:lstStyle/>
                    <a:p>
                      <a:pPr algn="ctr"/>
                      <a:r>
                        <a:rPr lang="en-US" sz="1100" dirty="0"/>
                        <a:t>10$</a:t>
                      </a:r>
                      <a:endParaRPr lang="en-IL" sz="1100" dirty="0"/>
                    </a:p>
                  </a:txBody>
                  <a:tcPr marL="121920" marR="121920" marT="60960" marB="60960"/>
                </a:tc>
                <a:extLst>
                  <a:ext uri="{0D108BD9-81ED-4DB2-BD59-A6C34878D82A}">
                    <a16:rowId xmlns:a16="http://schemas.microsoft.com/office/drawing/2014/main" val="1611802414"/>
                  </a:ext>
                </a:extLst>
              </a:tr>
              <a:tr h="284480">
                <a:tc>
                  <a:txBody>
                    <a:bodyPr/>
                    <a:lstStyle/>
                    <a:p>
                      <a:endParaRPr lang="en-IL" sz="1100" dirty="0"/>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Add 5$ to Card-B balance</a:t>
                      </a:r>
                      <a:endParaRPr lang="en-IL" sz="1100" dirty="0"/>
                    </a:p>
                  </a:txBody>
                  <a:tcPr marL="121920" marR="121920" marT="60960" marB="60960"/>
                </a:tc>
                <a:tc>
                  <a:txBody>
                    <a:bodyPr/>
                    <a:lstStyle/>
                    <a:p>
                      <a:pPr algn="ctr"/>
                      <a:endParaRPr lang="en-IL" sz="1100" dirty="0"/>
                    </a:p>
                  </a:txBody>
                  <a:tcPr marL="121920" marR="121920" marT="60960" marB="60960"/>
                </a:tc>
                <a:tc>
                  <a:txBody>
                    <a:bodyPr/>
                    <a:lstStyle/>
                    <a:p>
                      <a:pPr algn="ctr"/>
                      <a:r>
                        <a:rPr lang="en-US" sz="1100" dirty="0"/>
                        <a:t>15$</a:t>
                      </a:r>
                      <a:endParaRPr lang="en-IL" sz="1100" dirty="0"/>
                    </a:p>
                  </a:txBody>
                  <a:tcPr marL="121920" marR="121920" marT="60960" marB="60960"/>
                </a:tc>
                <a:extLst>
                  <a:ext uri="{0D108BD9-81ED-4DB2-BD59-A6C34878D82A}">
                    <a16:rowId xmlns:a16="http://schemas.microsoft.com/office/drawing/2014/main" val="3966000029"/>
                  </a:ext>
                </a:extLst>
              </a:tr>
              <a:tr h="393292">
                <a:tc>
                  <a:txBody>
                    <a:bodyPr/>
                    <a:lstStyle/>
                    <a:p>
                      <a:r>
                        <a:rPr lang="en-US" sz="1100" dirty="0"/>
                        <a:t>Deduct 5$ from Card-A balance</a:t>
                      </a:r>
                      <a:endParaRPr lang="en-IL" sz="1100" dirty="0"/>
                    </a:p>
                  </a:txBody>
                  <a:tcPr marL="121920" marR="121920" marT="60960" marB="60960"/>
                </a:tc>
                <a:tc>
                  <a:txBody>
                    <a:bodyPr/>
                    <a:lstStyle/>
                    <a:p>
                      <a:endParaRPr lang="en-IL" sz="1100" dirty="0"/>
                    </a:p>
                  </a:txBody>
                  <a:tcPr marL="121920" marR="121920" marT="60960" marB="60960"/>
                </a:tc>
                <a:tc>
                  <a:txBody>
                    <a:bodyPr/>
                    <a:lstStyle/>
                    <a:p>
                      <a:pPr algn="ctr"/>
                      <a:r>
                        <a:rPr lang="en-US" sz="1100" dirty="0"/>
                        <a:t>0$</a:t>
                      </a:r>
                      <a:endParaRPr lang="en-IL" sz="1100" dirty="0"/>
                    </a:p>
                  </a:txBody>
                  <a:tcPr marL="121920" marR="121920" marT="60960" marB="60960"/>
                </a:tc>
                <a:tc>
                  <a:txBody>
                    <a:bodyPr/>
                    <a:lstStyle/>
                    <a:p>
                      <a:pPr algn="ctr"/>
                      <a:endParaRPr lang="en-IL" sz="1100" dirty="0"/>
                    </a:p>
                  </a:txBody>
                  <a:tcPr marL="121920" marR="121920" marT="60960" marB="60960"/>
                </a:tc>
                <a:extLst>
                  <a:ext uri="{0D108BD9-81ED-4DB2-BD59-A6C34878D82A}">
                    <a16:rowId xmlns:a16="http://schemas.microsoft.com/office/drawing/2014/main" val="2039698631"/>
                  </a:ext>
                </a:extLst>
              </a:tr>
              <a:tr h="393292">
                <a:tc>
                  <a:txBody>
                    <a:bodyPr/>
                    <a:lstStyle/>
                    <a:p>
                      <a:endParaRPr lang="en-IL" sz="1100" dirty="0"/>
                    </a:p>
                  </a:txBody>
                  <a:tcPr marL="121920" marR="121920" marT="60960" marB="6096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t>Deduct 5$ from Card-A balance</a:t>
                      </a:r>
                      <a:endParaRPr lang="en-IL" sz="1100" dirty="0"/>
                    </a:p>
                  </a:txBody>
                  <a:tcPr marL="121920" marR="121920" marT="60960" marB="60960"/>
                </a:tc>
                <a:tc>
                  <a:txBody>
                    <a:bodyPr/>
                    <a:lstStyle/>
                    <a:p>
                      <a:pPr algn="ctr"/>
                      <a:r>
                        <a:rPr lang="en-US" sz="1100" dirty="0"/>
                        <a:t>-5$</a:t>
                      </a:r>
                      <a:endParaRPr lang="en-IL" sz="1100" dirty="0"/>
                    </a:p>
                  </a:txBody>
                  <a:tcPr marL="121920" marR="121920" marT="60960" marB="60960"/>
                </a:tc>
                <a:tc>
                  <a:txBody>
                    <a:bodyPr/>
                    <a:lstStyle/>
                    <a:p>
                      <a:pPr algn="ctr"/>
                      <a:endParaRPr lang="en-IL" sz="1100" dirty="0"/>
                    </a:p>
                  </a:txBody>
                  <a:tcPr marL="121920" marR="121920" marT="60960" marB="60960"/>
                </a:tc>
                <a:extLst>
                  <a:ext uri="{0D108BD9-81ED-4DB2-BD59-A6C34878D82A}">
                    <a16:rowId xmlns:a16="http://schemas.microsoft.com/office/drawing/2014/main" val="1705589226"/>
                  </a:ext>
                </a:extLst>
              </a:tr>
            </a:tbl>
          </a:graphicData>
        </a:graphic>
      </p:graphicFrame>
      <p:sp>
        <p:nvSpPr>
          <p:cNvPr id="10" name="Content Placeholder 3">
            <a:extLst>
              <a:ext uri="{FF2B5EF4-FFF2-40B4-BE49-F238E27FC236}">
                <a16:creationId xmlns:a16="http://schemas.microsoft.com/office/drawing/2014/main" id="{03FD2122-2E26-4AB6-A147-F98230B2196D}"/>
              </a:ext>
            </a:extLst>
          </p:cNvPr>
          <p:cNvSpPr txBox="1">
            <a:spLocks/>
          </p:cNvSpPr>
          <p:nvPr/>
        </p:nvSpPr>
        <p:spPr>
          <a:xfrm>
            <a:off x="3011180" y="1850046"/>
            <a:ext cx="7279672" cy="504901"/>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highlight>
                  <a:srgbClr val="C0C0C0"/>
                </a:highlight>
                <a:latin typeface="Consolas" panose="020B0609020204030204" pitchFamily="49" charset="0"/>
              </a:rPr>
              <a:t>POST /step1?amount=5&amp;from=</a:t>
            </a:r>
            <a:r>
              <a:rPr lang="en-US" sz="2400" dirty="0" err="1">
                <a:highlight>
                  <a:srgbClr val="C0C0C0"/>
                </a:highlight>
                <a:latin typeface="Consolas" panose="020B0609020204030204" pitchFamily="49" charset="0"/>
              </a:rPr>
              <a:t>card_A&amp;to</a:t>
            </a:r>
            <a:r>
              <a:rPr lang="en-US" sz="2400" dirty="0">
                <a:highlight>
                  <a:srgbClr val="C0C0C0"/>
                </a:highlight>
                <a:latin typeface="Consolas" panose="020B0609020204030204" pitchFamily="49" charset="0"/>
              </a:rPr>
              <a:t>=</a:t>
            </a:r>
            <a:r>
              <a:rPr lang="en-US" sz="2400" dirty="0" err="1">
                <a:highlight>
                  <a:srgbClr val="C0C0C0"/>
                </a:highlight>
                <a:latin typeface="Consolas" panose="020B0609020204030204" pitchFamily="49" charset="0"/>
              </a:rPr>
              <a:t>card_B</a:t>
            </a:r>
            <a:endParaRPr lang="en-IL" sz="2400" dirty="0">
              <a:highlight>
                <a:srgbClr val="C0C0C0"/>
              </a:highlight>
              <a:latin typeface="Consolas" panose="020B0609020204030204" pitchFamily="49" charset="0"/>
            </a:endParaRPr>
          </a:p>
          <a:p>
            <a:endParaRPr lang="en-US" sz="2133" dirty="0">
              <a:latin typeface="Calibri" panose="020F0502020204030204" pitchFamily="34" charset="0"/>
            </a:endParaRPr>
          </a:p>
          <a:p>
            <a:pPr>
              <a:spcBef>
                <a:spcPts val="800"/>
              </a:spcBef>
            </a:pPr>
            <a:endParaRPr lang="en-US" sz="1600" i="1" dirty="0">
              <a:latin typeface="Calibri" panose="020F0502020204030204" pitchFamily="34" charset="0"/>
            </a:endParaRPr>
          </a:p>
        </p:txBody>
      </p:sp>
      <p:sp>
        <p:nvSpPr>
          <p:cNvPr id="11" name="Content Placeholder 3">
            <a:extLst>
              <a:ext uri="{FF2B5EF4-FFF2-40B4-BE49-F238E27FC236}">
                <a16:creationId xmlns:a16="http://schemas.microsoft.com/office/drawing/2014/main" id="{2B003980-0D85-4CDA-AA45-45AE8532A965}"/>
              </a:ext>
            </a:extLst>
          </p:cNvPr>
          <p:cNvSpPr txBox="1">
            <a:spLocks/>
          </p:cNvSpPr>
          <p:nvPr/>
        </p:nvSpPr>
        <p:spPr>
          <a:xfrm>
            <a:off x="3232516" y="2216308"/>
            <a:ext cx="7279672" cy="504901"/>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highlight>
                  <a:srgbClr val="C0C0C0"/>
                </a:highlight>
                <a:latin typeface="Consolas" panose="020B0609020204030204" pitchFamily="49" charset="0"/>
              </a:rPr>
              <a:t>POST /step1?amount=5&amp;from=</a:t>
            </a:r>
            <a:r>
              <a:rPr lang="en-US" sz="2400" dirty="0" err="1">
                <a:highlight>
                  <a:srgbClr val="C0C0C0"/>
                </a:highlight>
                <a:latin typeface="Consolas" panose="020B0609020204030204" pitchFamily="49" charset="0"/>
              </a:rPr>
              <a:t>card_A&amp;to</a:t>
            </a:r>
            <a:r>
              <a:rPr lang="en-US" sz="2400" dirty="0">
                <a:highlight>
                  <a:srgbClr val="C0C0C0"/>
                </a:highlight>
                <a:latin typeface="Consolas" panose="020B0609020204030204" pitchFamily="49" charset="0"/>
              </a:rPr>
              <a:t>=</a:t>
            </a:r>
            <a:r>
              <a:rPr lang="en-US" sz="2400" dirty="0" err="1">
                <a:highlight>
                  <a:srgbClr val="C0C0C0"/>
                </a:highlight>
                <a:latin typeface="Consolas" panose="020B0609020204030204" pitchFamily="49" charset="0"/>
              </a:rPr>
              <a:t>card_B</a:t>
            </a:r>
            <a:endParaRPr lang="en-IL" sz="2400" dirty="0">
              <a:highlight>
                <a:srgbClr val="C0C0C0"/>
              </a:highlight>
              <a:latin typeface="Consolas" panose="020B0609020204030204" pitchFamily="49" charset="0"/>
            </a:endParaRPr>
          </a:p>
          <a:p>
            <a:endParaRPr lang="en-US" sz="2133" dirty="0">
              <a:latin typeface="Calibri" panose="020F0502020204030204" pitchFamily="34" charset="0"/>
            </a:endParaRPr>
          </a:p>
          <a:p>
            <a:pPr>
              <a:spcBef>
                <a:spcPts val="800"/>
              </a:spcBef>
            </a:pPr>
            <a:endParaRPr lang="en-US" sz="1600" i="1" dirty="0">
              <a:latin typeface="Calibri" panose="020F0502020204030204" pitchFamily="34" charset="0"/>
            </a:endParaRPr>
          </a:p>
        </p:txBody>
      </p:sp>
      <p:grpSp>
        <p:nvGrpSpPr>
          <p:cNvPr id="6" name="Group 5">
            <a:extLst>
              <a:ext uri="{FF2B5EF4-FFF2-40B4-BE49-F238E27FC236}">
                <a16:creationId xmlns:a16="http://schemas.microsoft.com/office/drawing/2014/main" id="{371EC94A-0707-4B80-9692-F48BB4E977EC}"/>
              </a:ext>
            </a:extLst>
          </p:cNvPr>
          <p:cNvGrpSpPr/>
          <p:nvPr/>
        </p:nvGrpSpPr>
        <p:grpSpPr>
          <a:xfrm>
            <a:off x="1083212" y="4545640"/>
            <a:ext cx="8400042" cy="2268392"/>
            <a:chOff x="1083212" y="4545640"/>
            <a:chExt cx="8400042" cy="2268392"/>
          </a:xfrm>
        </p:grpSpPr>
        <p:sp>
          <p:nvSpPr>
            <p:cNvPr id="12" name="Content Placeholder 3">
              <a:extLst>
                <a:ext uri="{FF2B5EF4-FFF2-40B4-BE49-F238E27FC236}">
                  <a16:creationId xmlns:a16="http://schemas.microsoft.com/office/drawing/2014/main" id="{E9062770-7799-46C6-ABDB-5B442E51C30D}"/>
                </a:ext>
              </a:extLst>
            </p:cNvPr>
            <p:cNvSpPr txBox="1">
              <a:spLocks/>
            </p:cNvSpPr>
            <p:nvPr/>
          </p:nvSpPr>
          <p:spPr>
            <a:xfrm>
              <a:off x="2954373" y="5513665"/>
              <a:ext cx="6528881" cy="69909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3200" dirty="0">
                  <a:solidFill>
                    <a:schemeClr val="bg1"/>
                  </a:solidFill>
                  <a:latin typeface="Calibri" panose="020F0502020204030204" pitchFamily="34" charset="0"/>
                </a:rPr>
                <a:t>Don’t forget to throw away Card-A!</a:t>
              </a:r>
              <a:endParaRPr lang="en-US" sz="2400" i="1" dirty="0">
                <a:solidFill>
                  <a:schemeClr val="bg1"/>
                </a:solidFill>
                <a:latin typeface="Calibri" panose="020F0502020204030204" pitchFamily="34" charset="0"/>
              </a:endParaRPr>
            </a:p>
          </p:txBody>
        </p:sp>
        <p:pic>
          <p:nvPicPr>
            <p:cNvPr id="5" name="Picture 4" descr="Cheers Dude">
              <a:extLst>
                <a:ext uri="{FF2B5EF4-FFF2-40B4-BE49-F238E27FC236}">
                  <a16:creationId xmlns:a16="http://schemas.microsoft.com/office/drawing/2014/main" id="{1AA25243-CC3A-4146-8C29-C1F7EA3F7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212" y="4545640"/>
              <a:ext cx="2268392" cy="2268392"/>
            </a:xfrm>
            <a:prstGeom prst="rect">
              <a:avLst/>
            </a:prstGeom>
          </p:spPr>
        </p:pic>
      </p:gr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84B5196E-A407-03A6-AB76-2E2A920552CC}"/>
                  </a:ext>
                </a:extLst>
              </p:cNvPr>
              <p:cNvGraphicFramePr>
                <a:graphicFrameLocks noChangeAspect="1"/>
              </p:cNvGraphicFramePr>
              <p:nvPr>
                <p:extLst>
                  <p:ext uri="{D42A27DB-BD31-4B8C-83A1-F6EECF244321}">
                    <p14:modId xmlns:p14="http://schemas.microsoft.com/office/powerpoint/2010/main" val="3343741783"/>
                  </p:ext>
                </p:extLst>
              </p:nvPr>
            </p:nvGraphicFramePr>
            <p:xfrm>
              <a:off x="10369366" y="5513665"/>
              <a:ext cx="1478844" cy="831850"/>
            </p:xfrm>
            <a:graphic>
              <a:graphicData uri="http://schemas.microsoft.com/office/powerpoint/2016/slidezoom">
                <pslz:sldZm>
                  <pslz:sldZmObj sldId="1105" cId="2229040307">
                    <pslz:zmPr id="{6E810B13-F1D2-4875-BCB1-7EC93512863D}" returnToParent="0" transitionDur="1000">
                      <p166:blipFill xmlns:p166="http://schemas.microsoft.com/office/powerpoint/2016/6/main">
                        <a:blip r:embed="rId5"/>
                        <a:stretch>
                          <a:fillRect/>
                        </a:stretch>
                      </p166:blipFill>
                      <p166:spPr xmlns:p166="http://schemas.microsoft.com/office/powerpoint/2016/6/main">
                        <a:xfrm>
                          <a:off x="0" y="0"/>
                          <a:ext cx="1478844" cy="831850"/>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84B5196E-A407-03A6-AB76-2E2A920552CC}"/>
                  </a:ext>
                </a:extLst>
              </p:cNvPr>
              <p:cNvPicPr>
                <a:picLocks noGrp="1" noRot="1" noChangeAspect="1" noMove="1" noResize="1" noEditPoints="1" noAdjustHandles="1" noChangeArrowheads="1" noChangeShapeType="1"/>
              </p:cNvPicPr>
              <p:nvPr/>
            </p:nvPicPr>
            <p:blipFill>
              <a:blip r:embed="rId6"/>
              <a:stretch>
                <a:fillRect/>
              </a:stretch>
            </p:blipFill>
            <p:spPr>
              <a:xfrm>
                <a:off x="10369366" y="5513665"/>
                <a:ext cx="1478844" cy="831850"/>
              </a:xfrm>
              <a:prstGeom prst="rect">
                <a:avLst/>
              </a:prstGeom>
              <a:ln w="3175">
                <a:solidFill>
                  <a:prstClr val="ltGray"/>
                </a:solidFill>
              </a:ln>
            </p:spPr>
          </p:pic>
        </mc:Fallback>
      </mc:AlternateContent>
    </p:spTree>
    <p:extLst>
      <p:ext uri="{BB962C8B-B14F-4D97-AF65-F5344CB8AC3E}">
        <p14:creationId xmlns:p14="http://schemas.microsoft.com/office/powerpoint/2010/main" val="213393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0-#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7F4253-5EF5-4A5B-9EAC-9A0E75897F68}"/>
              </a:ext>
            </a:extLst>
          </p:cNvPr>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a:solidFill>
                <a:prstClr val="white"/>
              </a:solidFill>
            </a:endParaRPr>
          </a:p>
        </p:txBody>
      </p:sp>
      <p:sp>
        <p:nvSpPr>
          <p:cNvPr id="3" name="Title 2">
            <a:extLst>
              <a:ext uri="{FF2B5EF4-FFF2-40B4-BE49-F238E27FC236}">
                <a16:creationId xmlns:a16="http://schemas.microsoft.com/office/drawing/2014/main" id="{60C86A7D-8CD5-45F2-BA02-51BFD13C6D92}"/>
              </a:ext>
            </a:extLst>
          </p:cNvPr>
          <p:cNvSpPr>
            <a:spLocks noGrp="1"/>
          </p:cNvSpPr>
          <p:nvPr>
            <p:ph type="title"/>
          </p:nvPr>
        </p:nvSpPr>
        <p:spPr>
          <a:xfrm>
            <a:off x="607483" y="194366"/>
            <a:ext cx="10972800" cy="1158240"/>
          </a:xfrm>
        </p:spPr>
        <p:txBody>
          <a:bodyPr/>
          <a:lstStyle/>
          <a:p>
            <a:r>
              <a:rPr lang="en-US" dirty="0">
                <a:solidFill>
                  <a:schemeClr val="tx1"/>
                </a:solidFill>
              </a:rPr>
              <a:t>Intel® SGX Enclave's API</a:t>
            </a:r>
            <a:endParaRPr lang="en-IL" dirty="0">
              <a:solidFill>
                <a:schemeClr val="tx1"/>
              </a:solidFill>
            </a:endParaRPr>
          </a:p>
        </p:txBody>
      </p:sp>
      <p:sp>
        <p:nvSpPr>
          <p:cNvPr id="4" name="Content Placeholder 3">
            <a:extLst>
              <a:ext uri="{FF2B5EF4-FFF2-40B4-BE49-F238E27FC236}">
                <a16:creationId xmlns:a16="http://schemas.microsoft.com/office/drawing/2014/main" id="{857B8166-48D9-4316-9EC2-D7B9232B0927}"/>
              </a:ext>
            </a:extLst>
          </p:cNvPr>
          <p:cNvSpPr>
            <a:spLocks noGrp="1"/>
          </p:cNvSpPr>
          <p:nvPr>
            <p:ph sz="quarter" idx="13"/>
          </p:nvPr>
        </p:nvSpPr>
        <p:spPr>
          <a:xfrm>
            <a:off x="607483" y="1311088"/>
            <a:ext cx="5488516" cy="4235824"/>
          </a:xfrm>
        </p:spPr>
        <p:txBody>
          <a:bodyPr>
            <a:normAutofit/>
          </a:bodyPr>
          <a:lstStyle/>
          <a:p>
            <a:r>
              <a:rPr lang="en-US" sz="2400" dirty="0">
                <a:latin typeface="Calibri" panose="020F0502020204030204" pitchFamily="34" charset="0"/>
              </a:rPr>
              <a:t>Auto generated Proxy Functions - EDL</a:t>
            </a:r>
          </a:p>
          <a:p>
            <a:r>
              <a:rPr lang="en-US" sz="2400" dirty="0">
                <a:latin typeface="Calibri" panose="020F0502020204030204" pitchFamily="34" charset="0"/>
              </a:rPr>
              <a:t>Marshaling data into and out of the enclave memory</a:t>
            </a:r>
          </a:p>
          <a:p>
            <a:endParaRPr lang="en-US" sz="2400" dirty="0">
              <a:latin typeface="Calibri" panose="020F0502020204030204" pitchFamily="34" charset="0"/>
            </a:endParaRPr>
          </a:p>
          <a:p>
            <a:endParaRPr lang="en-US" sz="2400" dirty="0">
              <a:latin typeface="Calibri" panose="020F0502020204030204" pitchFamily="34" charset="0"/>
            </a:endParaRPr>
          </a:p>
          <a:p>
            <a:pPr lvl="1"/>
            <a:r>
              <a:rPr lang="en-US" sz="2000" dirty="0">
                <a:latin typeface="Calibri" panose="020F0502020204030204" pitchFamily="34" charset="0"/>
              </a:rPr>
              <a:t>Slow</a:t>
            </a:r>
          </a:p>
          <a:p>
            <a:pPr lvl="1"/>
            <a:r>
              <a:rPr lang="en-US" sz="2000" dirty="0">
                <a:latin typeface="Calibri" panose="020F0502020204030204" pitchFamily="34" charset="0"/>
              </a:rPr>
              <a:t>Size might be unknown</a:t>
            </a:r>
          </a:p>
          <a:p>
            <a:r>
              <a:rPr lang="en-US" sz="2400" dirty="0">
                <a:latin typeface="Calibri" panose="020F0502020204030204" pitchFamily="34" charset="0"/>
              </a:rPr>
              <a:t>Solution -</a:t>
            </a:r>
            <a:r>
              <a:rPr lang="en-US" sz="2000" dirty="0">
                <a:solidFill>
                  <a:srgbClr val="53565A"/>
                </a:solidFill>
                <a:latin typeface="Courier New" panose="02070309020205020404" pitchFamily="49" charset="0"/>
              </a:rPr>
              <a:t> </a:t>
            </a:r>
            <a:r>
              <a:rPr lang="en-US" sz="2000" dirty="0" err="1">
                <a:solidFill>
                  <a:srgbClr val="53565A"/>
                </a:solidFill>
                <a:latin typeface="Courier New" panose="02070309020205020404" pitchFamily="49" charset="0"/>
              </a:rPr>
              <a:t>user_check</a:t>
            </a:r>
            <a:endParaRPr lang="en-US" sz="2000" dirty="0">
              <a:latin typeface="Calibri" panose="020F0502020204030204" pitchFamily="34" charset="0"/>
            </a:endParaRPr>
          </a:p>
          <a:p>
            <a:endParaRPr lang="en-US" sz="2400" dirty="0">
              <a:latin typeface="Calibri" panose="020F0502020204030204" pitchFamily="34" charset="0"/>
            </a:endParaRPr>
          </a:p>
          <a:p>
            <a:endParaRPr lang="en-US" sz="2400" dirty="0">
              <a:latin typeface="Calibri" panose="020F0502020204030204" pitchFamily="34" charset="0"/>
            </a:endParaRPr>
          </a:p>
          <a:p>
            <a:endParaRPr lang="en-IL" sz="2400" dirty="0"/>
          </a:p>
        </p:txBody>
      </p:sp>
      <p:pic>
        <p:nvPicPr>
          <p:cNvPr id="6" name="Picture 5">
            <a:extLst>
              <a:ext uri="{FF2B5EF4-FFF2-40B4-BE49-F238E27FC236}">
                <a16:creationId xmlns:a16="http://schemas.microsoft.com/office/drawing/2014/main" id="{DDBB6D36-D3E6-4CD2-BCCE-459C1D6252F3}"/>
              </a:ext>
            </a:extLst>
          </p:cNvPr>
          <p:cNvPicPr>
            <a:picLocks noChangeAspect="1"/>
          </p:cNvPicPr>
          <p:nvPr/>
        </p:nvPicPr>
        <p:blipFill>
          <a:blip r:embed="rId3"/>
          <a:stretch>
            <a:fillRect/>
          </a:stretch>
        </p:blipFill>
        <p:spPr>
          <a:xfrm>
            <a:off x="7416800" y="139410"/>
            <a:ext cx="4591136" cy="2297476"/>
          </a:xfrm>
          <a:prstGeom prst="rect">
            <a:avLst/>
          </a:prstGeom>
        </p:spPr>
      </p:pic>
      <p:pic>
        <p:nvPicPr>
          <p:cNvPr id="10" name="Picture 9">
            <a:extLst>
              <a:ext uri="{FF2B5EF4-FFF2-40B4-BE49-F238E27FC236}">
                <a16:creationId xmlns:a16="http://schemas.microsoft.com/office/drawing/2014/main" id="{A7E9EA0C-E57B-4953-ABD7-2E4F99BD4865}"/>
              </a:ext>
            </a:extLst>
          </p:cNvPr>
          <p:cNvPicPr>
            <a:picLocks noChangeAspect="1"/>
          </p:cNvPicPr>
          <p:nvPr/>
        </p:nvPicPr>
        <p:blipFill>
          <a:blip r:embed="rId4"/>
          <a:stretch>
            <a:fillRect/>
          </a:stretch>
        </p:blipFill>
        <p:spPr>
          <a:xfrm>
            <a:off x="0" y="2469328"/>
            <a:ext cx="12192000" cy="1017680"/>
          </a:xfrm>
          <a:prstGeom prst="rect">
            <a:avLst/>
          </a:prstGeom>
        </p:spPr>
      </p:pic>
      <p:pic>
        <p:nvPicPr>
          <p:cNvPr id="12" name="Picture 11">
            <a:extLst>
              <a:ext uri="{FF2B5EF4-FFF2-40B4-BE49-F238E27FC236}">
                <a16:creationId xmlns:a16="http://schemas.microsoft.com/office/drawing/2014/main" id="{37E96838-263C-4D1D-AEE9-7000829C974D}"/>
              </a:ext>
            </a:extLst>
          </p:cNvPr>
          <p:cNvPicPr>
            <a:picLocks noChangeAspect="1"/>
          </p:cNvPicPr>
          <p:nvPr/>
        </p:nvPicPr>
        <p:blipFill>
          <a:blip r:embed="rId5"/>
          <a:stretch>
            <a:fillRect/>
          </a:stretch>
        </p:blipFill>
        <p:spPr>
          <a:xfrm>
            <a:off x="85725" y="4562212"/>
            <a:ext cx="12192000" cy="984700"/>
          </a:xfrm>
          <a:prstGeom prst="rect">
            <a:avLst/>
          </a:prstGeom>
        </p:spPr>
      </p:pic>
      <p:sp>
        <p:nvSpPr>
          <p:cNvPr id="13" name="Rectangle 12">
            <a:extLst>
              <a:ext uri="{FF2B5EF4-FFF2-40B4-BE49-F238E27FC236}">
                <a16:creationId xmlns:a16="http://schemas.microsoft.com/office/drawing/2014/main" id="{9439F5BF-D929-41A4-B464-EC288347C191}"/>
              </a:ext>
            </a:extLst>
          </p:cNvPr>
          <p:cNvSpPr/>
          <p:nvPr/>
        </p:nvSpPr>
        <p:spPr>
          <a:xfrm>
            <a:off x="2578102" y="2490120"/>
            <a:ext cx="7898341" cy="34058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lIns="121920" tIns="60960" rIns="121920" bIns="60960">
            <a:spAutoFit/>
          </a:bodyPr>
          <a:lstStyle/>
          <a:p>
            <a:pPr algn="ctr"/>
            <a:r>
              <a:rPr lang="en-US" sz="5333" dirty="0">
                <a:solidFill>
                  <a:srgbClr val="FF0000"/>
                </a:solidFill>
                <a:latin typeface="Courier New" panose="02070309020205020404" pitchFamily="49" charset="0"/>
              </a:rPr>
              <a:t>[</a:t>
            </a:r>
            <a:r>
              <a:rPr lang="en-US" sz="5333" dirty="0" err="1">
                <a:solidFill>
                  <a:srgbClr val="FF0000"/>
                </a:solidFill>
                <a:latin typeface="Courier New" panose="02070309020205020404" pitchFamily="49" charset="0"/>
              </a:rPr>
              <a:t>user_check</a:t>
            </a:r>
            <a:r>
              <a:rPr lang="en-US" sz="5333" dirty="0">
                <a:solidFill>
                  <a:srgbClr val="FF0000"/>
                </a:solidFill>
                <a:latin typeface="Courier New" panose="02070309020205020404" pitchFamily="49" charset="0"/>
              </a:rPr>
              <a:t>]</a:t>
            </a:r>
            <a:endParaRPr lang="en-US" sz="5333" dirty="0">
              <a:solidFill>
                <a:srgbClr val="FF0000"/>
              </a:solidFill>
              <a:latin typeface="Arial" panose="020B0604020202020204" pitchFamily="34" charset="0"/>
            </a:endParaRPr>
          </a:p>
          <a:p>
            <a:pPr algn="ctr"/>
            <a:r>
              <a:rPr lang="en-US" sz="5333" dirty="0">
                <a:solidFill>
                  <a:srgbClr val="202122"/>
                </a:solidFill>
                <a:latin typeface="Arial" panose="020B0604020202020204" pitchFamily="34" charset="0"/>
              </a:rPr>
              <a:t>"</a:t>
            </a:r>
            <a:r>
              <a:rPr lang="en-US" sz="5333" b="1" i="1" dirty="0">
                <a:solidFill>
                  <a:srgbClr val="202122"/>
                </a:solidFill>
                <a:latin typeface="Arial" panose="020B0604020202020204" pitchFamily="34" charset="0"/>
              </a:rPr>
              <a:t>With great power comes great responsibility!</a:t>
            </a:r>
            <a:r>
              <a:rPr lang="en-US" sz="5333" dirty="0">
                <a:solidFill>
                  <a:srgbClr val="202122"/>
                </a:solidFill>
                <a:latin typeface="Arial" panose="020B0604020202020204" pitchFamily="34" charset="0"/>
              </a:rPr>
              <a:t>"</a:t>
            </a:r>
            <a:endParaRPr lang="en-US" sz="5333"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2565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25</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Timing bugs and security</a:t>
            </a: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latin typeface="Calibri" panose="020F0502020204030204" pitchFamily="34" charset="0"/>
              </a:rPr>
              <a:t>Timing bugs can cause attacker’s beneficial memory corruption</a:t>
            </a:r>
          </a:p>
          <a:p>
            <a:r>
              <a:rPr lang="en-US" sz="2800" dirty="0">
                <a:latin typeface="Calibri" panose="020F0502020204030204" pitchFamily="34" charset="0"/>
              </a:rPr>
              <a:t>Memory corruption can lead to exploitation </a:t>
            </a:r>
          </a:p>
          <a:p>
            <a:pPr marL="457189" indent="-457189">
              <a:buFont typeface="Arial" panose="020B0604020202020204" pitchFamily="34" charset="0"/>
              <a:buChar char="•"/>
            </a:pPr>
            <a:r>
              <a:rPr lang="en-US" sz="2800" dirty="0">
                <a:latin typeface="Calibri" panose="020F0502020204030204" pitchFamily="34" charset="0"/>
              </a:rPr>
              <a:t>Reveal a secret</a:t>
            </a:r>
          </a:p>
          <a:p>
            <a:pPr marL="457189" indent="-457189">
              <a:buFont typeface="Arial" panose="020B0604020202020204" pitchFamily="34" charset="0"/>
              <a:buChar char="•"/>
            </a:pPr>
            <a:r>
              <a:rPr lang="en-US" sz="2800" dirty="0">
                <a:latin typeface="Calibri" panose="020F0502020204030204" pitchFamily="34" charset="0"/>
              </a:rPr>
              <a:t>Change critical data</a:t>
            </a:r>
          </a:p>
          <a:p>
            <a:pPr marL="457189" indent="-457189">
              <a:buFont typeface="Arial" panose="020B0604020202020204" pitchFamily="34" charset="0"/>
              <a:buChar char="•"/>
            </a:pPr>
            <a:r>
              <a:rPr lang="en-US" sz="2800" dirty="0">
                <a:latin typeface="Calibri" panose="020F0502020204030204" pitchFamily="34" charset="0"/>
              </a:rPr>
              <a:t>Arbitrary code execution</a:t>
            </a:r>
          </a:p>
          <a:p>
            <a:endParaRPr lang="en-US" sz="2800" dirty="0">
              <a:latin typeface="Calibri" panose="020F0502020204030204" pitchFamily="34" charset="0"/>
            </a:endParaRPr>
          </a:p>
          <a:p>
            <a:endParaRPr lang="en-US" sz="2800" dirty="0">
              <a:latin typeface="Calibri" panose="020F0502020204030204" pitchFamily="34" charset="0"/>
            </a:endParaRPr>
          </a:p>
          <a:p>
            <a:endParaRPr lang="en-IL" sz="2800" dirty="0"/>
          </a:p>
        </p:txBody>
      </p:sp>
    </p:spTree>
    <p:extLst>
      <p:ext uri="{BB962C8B-B14F-4D97-AF65-F5344CB8AC3E}">
        <p14:creationId xmlns:p14="http://schemas.microsoft.com/office/powerpoint/2010/main" val="129096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7F4253-5EF5-4A5B-9EAC-9A0E75897F68}"/>
              </a:ext>
            </a:extLst>
          </p:cNvPr>
          <p:cNvSpPr>
            <a:spLocks noGrp="1"/>
          </p:cNvSpPr>
          <p:nvPr>
            <p:ph type="sldNum" sz="quarter" idx="12"/>
          </p:nvPr>
        </p:nvSpPr>
        <p:spPr/>
        <p:txBody>
          <a:bodyPr/>
          <a:lstStyle/>
          <a:p>
            <a:fld id="{EE2556C5-CE8C-6547-B838-EA80C61A4AF7}" type="slidenum">
              <a:rPr lang="en-US" smtClean="0">
                <a:solidFill>
                  <a:prstClr val="white"/>
                </a:solidFill>
              </a:rPr>
              <a:pPr/>
              <a:t>26</a:t>
            </a:fld>
            <a:endParaRPr lang="en-US">
              <a:solidFill>
                <a:prstClr val="white"/>
              </a:solidFill>
            </a:endParaRPr>
          </a:p>
        </p:txBody>
      </p:sp>
      <p:sp>
        <p:nvSpPr>
          <p:cNvPr id="3" name="Title 2">
            <a:extLst>
              <a:ext uri="{FF2B5EF4-FFF2-40B4-BE49-F238E27FC236}">
                <a16:creationId xmlns:a16="http://schemas.microsoft.com/office/drawing/2014/main" id="{60C86A7D-8CD5-45F2-BA02-51BFD13C6D92}"/>
              </a:ext>
            </a:extLst>
          </p:cNvPr>
          <p:cNvSpPr>
            <a:spLocks noGrp="1"/>
          </p:cNvSpPr>
          <p:nvPr>
            <p:ph type="title"/>
          </p:nvPr>
        </p:nvSpPr>
        <p:spPr/>
        <p:txBody>
          <a:bodyPr/>
          <a:lstStyle/>
          <a:p>
            <a:r>
              <a:rPr lang="en-US" dirty="0">
                <a:solidFill>
                  <a:schemeClr val="tx1"/>
                </a:solidFill>
              </a:rPr>
              <a:t>Intel® Software Guard Extensions - Intel® SGX</a:t>
            </a:r>
            <a:endParaRPr lang="en-IL" dirty="0">
              <a:solidFill>
                <a:schemeClr val="tx1"/>
              </a:solidFill>
            </a:endParaRPr>
          </a:p>
        </p:txBody>
      </p:sp>
      <p:sp>
        <p:nvSpPr>
          <p:cNvPr id="90" name="Rectangle 17">
            <a:extLst>
              <a:ext uri="{FF2B5EF4-FFF2-40B4-BE49-F238E27FC236}">
                <a16:creationId xmlns:a16="http://schemas.microsoft.com/office/drawing/2014/main" id="{13958BE7-63E9-4CD5-871A-B6DB11A83B14}"/>
              </a:ext>
            </a:extLst>
          </p:cNvPr>
          <p:cNvSpPr>
            <a:spLocks noChangeArrowheads="1"/>
          </p:cNvSpPr>
          <p:nvPr/>
        </p:nvSpPr>
        <p:spPr bwMode="auto">
          <a:xfrm>
            <a:off x="9647767" y="2810593"/>
            <a:ext cx="1320800" cy="6096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p:spPr>
        <p:style>
          <a:lnRef idx="0">
            <a:schemeClr val="accent5"/>
          </a:lnRef>
          <a:fillRef idx="3">
            <a:schemeClr val="accent5"/>
          </a:fillRef>
          <a:effectRef idx="3">
            <a:schemeClr val="accent5"/>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App</a:t>
            </a:r>
          </a:p>
        </p:txBody>
      </p:sp>
      <p:sp>
        <p:nvSpPr>
          <p:cNvPr id="92" name="Rectangle 8">
            <a:extLst>
              <a:ext uri="{FF2B5EF4-FFF2-40B4-BE49-F238E27FC236}">
                <a16:creationId xmlns:a16="http://schemas.microsoft.com/office/drawing/2014/main" id="{F5B7AA6D-7B97-4F4C-833E-3D4B47D0C065}"/>
              </a:ext>
            </a:extLst>
          </p:cNvPr>
          <p:cNvSpPr>
            <a:spLocks noChangeArrowheads="1"/>
          </p:cNvSpPr>
          <p:nvPr/>
        </p:nvSpPr>
        <p:spPr bwMode="auto">
          <a:xfrm>
            <a:off x="6904567" y="5204543"/>
            <a:ext cx="3962400" cy="60960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p:spPr>
        <p:style>
          <a:lnRef idx="0">
            <a:schemeClr val="accent3"/>
          </a:lnRef>
          <a:fillRef idx="3">
            <a:schemeClr val="accent3"/>
          </a:fillRef>
          <a:effectRef idx="3">
            <a:schemeClr val="accent3"/>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Hardware</a:t>
            </a:r>
          </a:p>
        </p:txBody>
      </p:sp>
      <p:sp>
        <p:nvSpPr>
          <p:cNvPr id="93" name="Rectangle 9">
            <a:extLst>
              <a:ext uri="{FF2B5EF4-FFF2-40B4-BE49-F238E27FC236}">
                <a16:creationId xmlns:a16="http://schemas.microsoft.com/office/drawing/2014/main" id="{3CD47CBB-3772-4774-86CD-6DA350DA0073}"/>
              </a:ext>
            </a:extLst>
          </p:cNvPr>
          <p:cNvSpPr>
            <a:spLocks noChangeArrowheads="1"/>
          </p:cNvSpPr>
          <p:nvPr/>
        </p:nvSpPr>
        <p:spPr bwMode="auto">
          <a:xfrm>
            <a:off x="6904567" y="4493343"/>
            <a:ext cx="3962400" cy="60960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p:spPr>
        <p:style>
          <a:lnRef idx="0">
            <a:schemeClr val="accent3"/>
          </a:lnRef>
          <a:fillRef idx="3">
            <a:schemeClr val="accent3"/>
          </a:fillRef>
          <a:effectRef idx="3">
            <a:schemeClr val="accent3"/>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VMM</a:t>
            </a:r>
          </a:p>
        </p:txBody>
      </p:sp>
      <p:sp>
        <p:nvSpPr>
          <p:cNvPr id="94" name="Rectangle 11">
            <a:extLst>
              <a:ext uri="{FF2B5EF4-FFF2-40B4-BE49-F238E27FC236}">
                <a16:creationId xmlns:a16="http://schemas.microsoft.com/office/drawing/2014/main" id="{98D0C1CB-D64A-4A4B-91DA-D15C59A83CF8}"/>
              </a:ext>
            </a:extLst>
          </p:cNvPr>
          <p:cNvSpPr>
            <a:spLocks noChangeArrowheads="1"/>
          </p:cNvSpPr>
          <p:nvPr/>
        </p:nvSpPr>
        <p:spPr bwMode="auto">
          <a:xfrm>
            <a:off x="6904567" y="3623394"/>
            <a:ext cx="3962400" cy="768349"/>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OS</a:t>
            </a:r>
          </a:p>
        </p:txBody>
      </p:sp>
      <p:sp>
        <p:nvSpPr>
          <p:cNvPr id="95" name="Rectangle 15">
            <a:extLst>
              <a:ext uri="{FF2B5EF4-FFF2-40B4-BE49-F238E27FC236}">
                <a16:creationId xmlns:a16="http://schemas.microsoft.com/office/drawing/2014/main" id="{DD878C5D-3AD4-4430-BA06-4558C9CD200D}"/>
              </a:ext>
            </a:extLst>
          </p:cNvPr>
          <p:cNvSpPr>
            <a:spLocks noChangeArrowheads="1"/>
          </p:cNvSpPr>
          <p:nvPr/>
        </p:nvSpPr>
        <p:spPr bwMode="auto">
          <a:xfrm>
            <a:off x="6802967" y="2810593"/>
            <a:ext cx="1320800" cy="6096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p:spPr>
        <p:style>
          <a:lnRef idx="0">
            <a:schemeClr val="accent5"/>
          </a:lnRef>
          <a:fillRef idx="3">
            <a:schemeClr val="accent5"/>
          </a:fillRef>
          <a:effectRef idx="3">
            <a:schemeClr val="accent5"/>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App</a:t>
            </a:r>
          </a:p>
        </p:txBody>
      </p:sp>
      <p:sp>
        <p:nvSpPr>
          <p:cNvPr id="96" name="Rectangle 16">
            <a:extLst>
              <a:ext uri="{FF2B5EF4-FFF2-40B4-BE49-F238E27FC236}">
                <a16:creationId xmlns:a16="http://schemas.microsoft.com/office/drawing/2014/main" id="{C89D0610-0ABE-4F9F-8A23-2252648508E2}"/>
              </a:ext>
            </a:extLst>
          </p:cNvPr>
          <p:cNvSpPr>
            <a:spLocks noChangeArrowheads="1"/>
          </p:cNvSpPr>
          <p:nvPr/>
        </p:nvSpPr>
        <p:spPr bwMode="auto">
          <a:xfrm>
            <a:off x="8225367" y="2810593"/>
            <a:ext cx="1320800" cy="6096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p:spPr>
        <p:style>
          <a:lnRef idx="0">
            <a:schemeClr val="accent5"/>
          </a:lnRef>
          <a:fillRef idx="3">
            <a:schemeClr val="accent5"/>
          </a:fillRef>
          <a:effectRef idx="3">
            <a:schemeClr val="accent5"/>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App</a:t>
            </a:r>
          </a:p>
        </p:txBody>
      </p:sp>
      <p:sp>
        <p:nvSpPr>
          <p:cNvPr id="97" name="Rectangle 21">
            <a:extLst>
              <a:ext uri="{FF2B5EF4-FFF2-40B4-BE49-F238E27FC236}">
                <a16:creationId xmlns:a16="http://schemas.microsoft.com/office/drawing/2014/main" id="{14DB21A9-19C1-4C8A-97C3-8C09240B1CCD}"/>
              </a:ext>
            </a:extLst>
          </p:cNvPr>
          <p:cNvSpPr>
            <a:spLocks noChangeArrowheads="1"/>
          </p:cNvSpPr>
          <p:nvPr/>
        </p:nvSpPr>
        <p:spPr bwMode="auto">
          <a:xfrm>
            <a:off x="9546167" y="2708993"/>
            <a:ext cx="1524000" cy="812800"/>
          </a:xfrm>
          <a:prstGeom prst="rect">
            <a:avLst/>
          </a:prstGeom>
          <a:noFill/>
          <a:ln w="25400">
            <a:solidFill>
              <a:srgbClr val="FFFF00"/>
            </a:solidFill>
            <a:prstDash val="dash"/>
            <a:miter lim="800000"/>
            <a:headEnd/>
            <a:tailEnd/>
          </a:ln>
          <a:effectLst>
            <a:prstShdw prst="shdw17" dist="17961" dir="2700000">
              <a:schemeClr val="bg2">
                <a:gamma/>
                <a:shade val="60000"/>
                <a:invGamma/>
              </a:schemeClr>
            </a:prstShdw>
          </a:effectLst>
        </p:spPr>
        <p:txBody>
          <a:bodyPr wrap="none" anchor="ctr"/>
          <a:lstStyle/>
          <a:p>
            <a:pPr algn="ctr">
              <a:defRPr/>
            </a:pPr>
            <a:endParaRPr lang="en-US" sz="2400" dirty="0">
              <a:solidFill>
                <a:srgbClr val="FFFF00"/>
              </a:solidFill>
              <a:latin typeface="Intel Clear" panose="020B0604020203020204" pitchFamily="34" charset="0"/>
            </a:endParaRPr>
          </a:p>
        </p:txBody>
      </p:sp>
      <p:sp>
        <p:nvSpPr>
          <p:cNvPr id="98" name="Rectangle 50">
            <a:extLst>
              <a:ext uri="{FF2B5EF4-FFF2-40B4-BE49-F238E27FC236}">
                <a16:creationId xmlns:a16="http://schemas.microsoft.com/office/drawing/2014/main" id="{A7D2EFC0-D49E-4E75-8AFD-ECB6B031222A}"/>
              </a:ext>
            </a:extLst>
          </p:cNvPr>
          <p:cNvSpPr>
            <a:spLocks noChangeArrowheads="1"/>
          </p:cNvSpPr>
          <p:nvPr/>
        </p:nvSpPr>
        <p:spPr bwMode="auto">
          <a:xfrm>
            <a:off x="6701368" y="3521793"/>
            <a:ext cx="4373033" cy="2003004"/>
          </a:xfrm>
          <a:prstGeom prst="rect">
            <a:avLst/>
          </a:prstGeom>
          <a:noFill/>
          <a:ln w="25400">
            <a:solidFill>
              <a:srgbClr val="FFFF00"/>
            </a:solidFill>
            <a:prstDash val="dash"/>
            <a:miter lim="800000"/>
            <a:headEnd/>
            <a:tailEnd/>
          </a:ln>
          <a:effectLst>
            <a:prstShdw prst="shdw17" dist="17961" dir="2700000">
              <a:schemeClr val="bg2">
                <a:gamma/>
                <a:shade val="60000"/>
                <a:invGamma/>
              </a:schemeClr>
            </a:prstShdw>
          </a:effectLst>
        </p:spPr>
        <p:txBody>
          <a:bodyPr wrap="none" anchor="ctr"/>
          <a:lstStyle/>
          <a:p>
            <a:pPr algn="ctr">
              <a:defRPr/>
            </a:pPr>
            <a:endParaRPr lang="en-US" sz="2400" dirty="0">
              <a:solidFill>
                <a:srgbClr val="FFFF00"/>
              </a:solidFill>
              <a:latin typeface="Intel Clear" panose="020B0604020203020204" pitchFamily="34" charset="0"/>
            </a:endParaRPr>
          </a:p>
        </p:txBody>
      </p:sp>
      <p:sp>
        <p:nvSpPr>
          <p:cNvPr id="99" name="Rectangle 51">
            <a:extLst>
              <a:ext uri="{FF2B5EF4-FFF2-40B4-BE49-F238E27FC236}">
                <a16:creationId xmlns:a16="http://schemas.microsoft.com/office/drawing/2014/main" id="{3FC735A2-D300-4416-AF34-8C2451B8A13D}"/>
              </a:ext>
            </a:extLst>
          </p:cNvPr>
          <p:cNvSpPr>
            <a:spLocks noChangeArrowheads="1"/>
          </p:cNvSpPr>
          <p:nvPr/>
        </p:nvSpPr>
        <p:spPr bwMode="auto">
          <a:xfrm>
            <a:off x="9582151" y="3445593"/>
            <a:ext cx="1449916" cy="141816"/>
          </a:xfrm>
          <a:prstGeom prst="rect">
            <a:avLst/>
          </a:prstGeom>
          <a:solidFill>
            <a:schemeClr val="bg1"/>
          </a:solidFill>
          <a:ln w="9525">
            <a:noFill/>
            <a:miter lim="800000"/>
            <a:headEnd/>
            <a:tailEnd/>
          </a:ln>
        </p:spPr>
        <p:txBody>
          <a:bodyPr wrap="none" anchor="ctr"/>
          <a:lstStyle/>
          <a:p>
            <a:pPr algn="ctr"/>
            <a:endParaRPr lang="en-US" sz="2400" dirty="0">
              <a:solidFill>
                <a:srgbClr val="FFFF00"/>
              </a:solidFill>
              <a:latin typeface="Intel Clear" panose="020B0604020203020204" pitchFamily="34" charset="0"/>
            </a:endParaRPr>
          </a:p>
        </p:txBody>
      </p:sp>
      <p:sp>
        <p:nvSpPr>
          <p:cNvPr id="100" name="Rectangle 24">
            <a:extLst>
              <a:ext uri="{FF2B5EF4-FFF2-40B4-BE49-F238E27FC236}">
                <a16:creationId xmlns:a16="http://schemas.microsoft.com/office/drawing/2014/main" id="{6F55254A-3FBF-48C1-8853-BFA598818D55}"/>
              </a:ext>
            </a:extLst>
          </p:cNvPr>
          <p:cNvSpPr>
            <a:spLocks noChangeArrowheads="1"/>
          </p:cNvSpPr>
          <p:nvPr/>
        </p:nvSpPr>
        <p:spPr bwMode="auto">
          <a:xfrm>
            <a:off x="6887634" y="5197943"/>
            <a:ext cx="4030133" cy="152400"/>
          </a:xfrm>
          <a:prstGeom prst="rect">
            <a:avLst/>
          </a:prstGeom>
          <a:noFill/>
          <a:ln>
            <a:solidFill>
              <a:srgbClr val="FF0000"/>
            </a:solidFill>
            <a:prstDash val="dash"/>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endParaRPr lang="en-US" sz="2400" dirty="0">
              <a:solidFill>
                <a:srgbClr val="FFFF00"/>
              </a:solidFill>
              <a:latin typeface="Intel Clear" panose="020B0604020203020204" pitchFamily="34" charset="0"/>
              <a:cs typeface="Arial" pitchFamily="34" charset="0"/>
            </a:endParaRPr>
          </a:p>
        </p:txBody>
      </p:sp>
      <p:sp>
        <p:nvSpPr>
          <p:cNvPr id="102" name="Text Box 27">
            <a:extLst>
              <a:ext uri="{FF2B5EF4-FFF2-40B4-BE49-F238E27FC236}">
                <a16:creationId xmlns:a16="http://schemas.microsoft.com/office/drawing/2014/main" id="{2FE3595B-67B5-44B2-A581-009317A1EBEF}"/>
              </a:ext>
            </a:extLst>
          </p:cNvPr>
          <p:cNvSpPr txBox="1">
            <a:spLocks noChangeArrowheads="1"/>
          </p:cNvSpPr>
          <p:nvPr/>
        </p:nvSpPr>
        <p:spPr bwMode="auto">
          <a:xfrm>
            <a:off x="9424083" y="1956125"/>
            <a:ext cx="2767917" cy="707886"/>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defRPr/>
            </a:pPr>
            <a:r>
              <a:rPr lang="en-US" sz="2000" dirty="0">
                <a:solidFill>
                  <a:srgbClr val="061922"/>
                </a:solidFill>
                <a:latin typeface="Intel Clear" panose="020B0604020203020204" pitchFamily="34" charset="0"/>
              </a:rPr>
              <a:t>Attack surface</a:t>
            </a:r>
          </a:p>
          <a:p>
            <a:pPr>
              <a:defRPr/>
            </a:pPr>
            <a:r>
              <a:rPr lang="en-US" sz="2000" dirty="0">
                <a:solidFill>
                  <a:srgbClr val="061922"/>
                </a:solidFill>
                <a:latin typeface="Intel Clear" panose="020B0604020203020204" pitchFamily="34" charset="0"/>
              </a:rPr>
              <a:t>today</a:t>
            </a:r>
          </a:p>
        </p:txBody>
      </p:sp>
    </p:spTree>
    <p:extLst>
      <p:ext uri="{BB962C8B-B14F-4D97-AF65-F5344CB8AC3E}">
        <p14:creationId xmlns:p14="http://schemas.microsoft.com/office/powerpoint/2010/main" val="267073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7F4253-5EF5-4A5B-9EAC-9A0E75897F68}"/>
              </a:ext>
            </a:extLst>
          </p:cNvPr>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a:solidFill>
                <a:prstClr val="white"/>
              </a:solidFill>
            </a:endParaRPr>
          </a:p>
        </p:txBody>
      </p:sp>
      <p:sp>
        <p:nvSpPr>
          <p:cNvPr id="3" name="Title 2">
            <a:extLst>
              <a:ext uri="{FF2B5EF4-FFF2-40B4-BE49-F238E27FC236}">
                <a16:creationId xmlns:a16="http://schemas.microsoft.com/office/drawing/2014/main" id="{60C86A7D-8CD5-45F2-BA02-51BFD13C6D92}"/>
              </a:ext>
            </a:extLst>
          </p:cNvPr>
          <p:cNvSpPr>
            <a:spLocks noGrp="1"/>
          </p:cNvSpPr>
          <p:nvPr>
            <p:ph type="title"/>
          </p:nvPr>
        </p:nvSpPr>
        <p:spPr/>
        <p:txBody>
          <a:bodyPr/>
          <a:lstStyle/>
          <a:p>
            <a:r>
              <a:rPr lang="en-US" dirty="0">
                <a:solidFill>
                  <a:schemeClr val="tx1"/>
                </a:solidFill>
              </a:rPr>
              <a:t>Intel® Software Guard Extensions - Intel® SGX</a:t>
            </a:r>
            <a:endParaRPr lang="en-IL" dirty="0">
              <a:solidFill>
                <a:schemeClr val="tx1"/>
              </a:solidFill>
            </a:endParaRPr>
          </a:p>
        </p:txBody>
      </p:sp>
      <p:sp>
        <p:nvSpPr>
          <p:cNvPr id="5" name="Content Placeholder 5">
            <a:extLst>
              <a:ext uri="{FF2B5EF4-FFF2-40B4-BE49-F238E27FC236}">
                <a16:creationId xmlns:a16="http://schemas.microsoft.com/office/drawing/2014/main" id="{D6BE4FC1-1A16-4F75-8689-569D958901E5}"/>
              </a:ext>
            </a:extLst>
          </p:cNvPr>
          <p:cNvSpPr txBox="1">
            <a:spLocks/>
          </p:cNvSpPr>
          <p:nvPr/>
        </p:nvSpPr>
        <p:spPr>
          <a:xfrm>
            <a:off x="203551" y="1633519"/>
            <a:ext cx="6268023" cy="6654680"/>
          </a:xfrm>
          <a:prstGeom prst="rect">
            <a:avLst/>
          </a:prstGeom>
        </p:spPr>
        <p:txBody>
          <a:bodyPr>
            <a:norm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133" dirty="0"/>
              <a:t>Enclaves</a:t>
            </a:r>
          </a:p>
          <a:p>
            <a:pPr lvl="1">
              <a:spcBef>
                <a:spcPts val="800"/>
              </a:spcBef>
            </a:pPr>
            <a:r>
              <a:rPr lang="en-US" sz="1867" dirty="0"/>
              <a:t>Confidentiality and Integrity-protected data &amp; executing code</a:t>
            </a:r>
          </a:p>
          <a:p>
            <a:pPr lvl="1">
              <a:spcBef>
                <a:spcPts val="800"/>
              </a:spcBef>
            </a:pPr>
            <a:r>
              <a:rPr lang="en-US" sz="1867" dirty="0"/>
              <a:t>HW controlled access to secrets</a:t>
            </a:r>
          </a:p>
          <a:p>
            <a:pPr lvl="1">
              <a:spcBef>
                <a:spcPts val="800"/>
              </a:spcBef>
            </a:pPr>
            <a:r>
              <a:rPr lang="en-US" sz="1867" dirty="0"/>
              <a:t>Smaller attack surface</a:t>
            </a:r>
          </a:p>
          <a:p>
            <a:pPr lvl="1">
              <a:spcBef>
                <a:spcPts val="800"/>
              </a:spcBef>
            </a:pPr>
            <a:endParaRPr lang="en-US" sz="1867" dirty="0"/>
          </a:p>
          <a:p>
            <a:r>
              <a:rPr lang="en-US" sz="2133" dirty="0"/>
              <a:t>Familiar development/debug</a:t>
            </a:r>
          </a:p>
          <a:p>
            <a:pPr lvl="1">
              <a:spcBef>
                <a:spcPts val="800"/>
              </a:spcBef>
            </a:pPr>
            <a:r>
              <a:rPr lang="en-US" sz="1867" dirty="0"/>
              <a:t>Standard OS environment and programming model</a:t>
            </a:r>
          </a:p>
          <a:p>
            <a:pPr lvl="1">
              <a:spcBef>
                <a:spcPts val="800"/>
              </a:spcBef>
            </a:pPr>
            <a:r>
              <a:rPr lang="en-US" sz="1867" dirty="0"/>
              <a:t>Single application environment</a:t>
            </a:r>
          </a:p>
          <a:p>
            <a:pPr lvl="1">
              <a:spcBef>
                <a:spcPts val="800"/>
              </a:spcBef>
            </a:pPr>
            <a:endParaRPr lang="en-US" sz="1867" dirty="0"/>
          </a:p>
        </p:txBody>
      </p:sp>
      <p:sp>
        <p:nvSpPr>
          <p:cNvPr id="90" name="Rectangle 17">
            <a:extLst>
              <a:ext uri="{FF2B5EF4-FFF2-40B4-BE49-F238E27FC236}">
                <a16:creationId xmlns:a16="http://schemas.microsoft.com/office/drawing/2014/main" id="{13958BE7-63E9-4CD5-871A-B6DB11A83B14}"/>
              </a:ext>
            </a:extLst>
          </p:cNvPr>
          <p:cNvSpPr>
            <a:spLocks noChangeArrowheads="1"/>
          </p:cNvSpPr>
          <p:nvPr/>
        </p:nvSpPr>
        <p:spPr bwMode="auto">
          <a:xfrm>
            <a:off x="9647767" y="2810593"/>
            <a:ext cx="1320800" cy="6096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p:spPr>
        <p:style>
          <a:lnRef idx="0">
            <a:schemeClr val="accent5"/>
          </a:lnRef>
          <a:fillRef idx="3">
            <a:schemeClr val="accent5"/>
          </a:fillRef>
          <a:effectRef idx="3">
            <a:schemeClr val="accent5"/>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App</a:t>
            </a:r>
          </a:p>
        </p:txBody>
      </p:sp>
      <p:sp>
        <p:nvSpPr>
          <p:cNvPr id="91" name="U-Turn Arrow 33">
            <a:extLst>
              <a:ext uri="{FF2B5EF4-FFF2-40B4-BE49-F238E27FC236}">
                <a16:creationId xmlns:a16="http://schemas.microsoft.com/office/drawing/2014/main" id="{2013DDD7-E81F-4915-BD77-C018BE356778}"/>
              </a:ext>
            </a:extLst>
          </p:cNvPr>
          <p:cNvSpPr/>
          <p:nvPr/>
        </p:nvSpPr>
        <p:spPr>
          <a:xfrm>
            <a:off x="9803881" y="1482666"/>
            <a:ext cx="1340856" cy="1436301"/>
          </a:xfrm>
          <a:prstGeom prst="uturnArrow">
            <a:avLst>
              <a:gd name="adj1" fmla="val 25000"/>
              <a:gd name="adj2" fmla="val 25000"/>
              <a:gd name="adj3" fmla="val 35226"/>
              <a:gd name="adj4" fmla="val 43750"/>
              <a:gd name="adj5" fmla="val 92412"/>
            </a:avLst>
          </a:prstGeom>
          <a:solidFill>
            <a:srgbClr val="CCCC00"/>
          </a:solidFill>
          <a:ln w="25400" cap="flat" cmpd="sng" algn="ctr">
            <a:solidFill>
              <a:schemeClr val="tx1"/>
            </a:solidFill>
            <a:prstDash val="solid"/>
            <a:round/>
            <a:headEnd type="none" w="sm" len="sm"/>
            <a:tailEnd type="none" w="sm" len="sm"/>
          </a:ln>
          <a:effectLst/>
        </p:spPr>
        <p:txBody>
          <a:bodyPr vert="horz" wrap="none" lIns="121920" tIns="60960" rIns="121920" bIns="60960" numCol="1" rtlCol="0" anchor="ctr" anchorCtr="0" compatLnSpc="1">
            <a:prstTxWarp prst="textNoShape">
              <a:avLst/>
            </a:prstTxWarp>
          </a:bodyPr>
          <a:lstStyle/>
          <a:p>
            <a:pPr algn="r" eaLnBrk="0" hangingPunct="0"/>
            <a:r>
              <a:rPr lang="en-US" sz="3200" b="1" dirty="0">
                <a:solidFill>
                  <a:srgbClr val="061922"/>
                </a:solidFill>
                <a:effectLst>
                  <a:outerShdw blurRad="38100" dist="38100" dir="2700000" algn="tl">
                    <a:srgbClr val="000000">
                      <a:alpha val="43137"/>
                    </a:srgbClr>
                  </a:outerShdw>
                </a:effectLst>
                <a:latin typeface="Intel Clear" panose="020B0604020203020204" pitchFamily="34" charset="0"/>
                <a:cs typeface="Arial" pitchFamily="34" charset="0"/>
              </a:rPr>
              <a:t>X </a:t>
            </a:r>
          </a:p>
        </p:txBody>
      </p:sp>
      <p:sp>
        <p:nvSpPr>
          <p:cNvPr id="92" name="Rectangle 8">
            <a:extLst>
              <a:ext uri="{FF2B5EF4-FFF2-40B4-BE49-F238E27FC236}">
                <a16:creationId xmlns:a16="http://schemas.microsoft.com/office/drawing/2014/main" id="{F5B7AA6D-7B97-4F4C-833E-3D4B47D0C065}"/>
              </a:ext>
            </a:extLst>
          </p:cNvPr>
          <p:cNvSpPr>
            <a:spLocks noChangeArrowheads="1"/>
          </p:cNvSpPr>
          <p:nvPr/>
        </p:nvSpPr>
        <p:spPr bwMode="auto">
          <a:xfrm>
            <a:off x="6904567" y="5204543"/>
            <a:ext cx="3962400" cy="60960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p:spPr>
        <p:style>
          <a:lnRef idx="0">
            <a:schemeClr val="accent3"/>
          </a:lnRef>
          <a:fillRef idx="3">
            <a:schemeClr val="accent3"/>
          </a:fillRef>
          <a:effectRef idx="3">
            <a:schemeClr val="accent3"/>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Hardware</a:t>
            </a:r>
          </a:p>
        </p:txBody>
      </p:sp>
      <p:sp>
        <p:nvSpPr>
          <p:cNvPr id="93" name="Rectangle 9">
            <a:extLst>
              <a:ext uri="{FF2B5EF4-FFF2-40B4-BE49-F238E27FC236}">
                <a16:creationId xmlns:a16="http://schemas.microsoft.com/office/drawing/2014/main" id="{3CD47CBB-3772-4774-86CD-6DA350DA0073}"/>
              </a:ext>
            </a:extLst>
          </p:cNvPr>
          <p:cNvSpPr>
            <a:spLocks noChangeArrowheads="1"/>
          </p:cNvSpPr>
          <p:nvPr/>
        </p:nvSpPr>
        <p:spPr bwMode="auto">
          <a:xfrm>
            <a:off x="6904567" y="4493343"/>
            <a:ext cx="3962400" cy="60960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p:spPr>
        <p:style>
          <a:lnRef idx="0">
            <a:schemeClr val="accent3"/>
          </a:lnRef>
          <a:fillRef idx="3">
            <a:schemeClr val="accent3"/>
          </a:fillRef>
          <a:effectRef idx="3">
            <a:schemeClr val="accent3"/>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VMM</a:t>
            </a:r>
          </a:p>
        </p:txBody>
      </p:sp>
      <p:sp>
        <p:nvSpPr>
          <p:cNvPr id="94" name="Rectangle 11">
            <a:extLst>
              <a:ext uri="{FF2B5EF4-FFF2-40B4-BE49-F238E27FC236}">
                <a16:creationId xmlns:a16="http://schemas.microsoft.com/office/drawing/2014/main" id="{98D0C1CB-D64A-4A4B-91DA-D15C59A83CF8}"/>
              </a:ext>
            </a:extLst>
          </p:cNvPr>
          <p:cNvSpPr>
            <a:spLocks noChangeArrowheads="1"/>
          </p:cNvSpPr>
          <p:nvPr/>
        </p:nvSpPr>
        <p:spPr bwMode="auto">
          <a:xfrm>
            <a:off x="6904567" y="3623394"/>
            <a:ext cx="3962400" cy="768349"/>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OS</a:t>
            </a:r>
          </a:p>
        </p:txBody>
      </p:sp>
      <p:sp>
        <p:nvSpPr>
          <p:cNvPr id="95" name="Rectangle 15">
            <a:extLst>
              <a:ext uri="{FF2B5EF4-FFF2-40B4-BE49-F238E27FC236}">
                <a16:creationId xmlns:a16="http://schemas.microsoft.com/office/drawing/2014/main" id="{DD878C5D-3AD4-4430-BA06-4558C9CD200D}"/>
              </a:ext>
            </a:extLst>
          </p:cNvPr>
          <p:cNvSpPr>
            <a:spLocks noChangeArrowheads="1"/>
          </p:cNvSpPr>
          <p:nvPr/>
        </p:nvSpPr>
        <p:spPr bwMode="auto">
          <a:xfrm>
            <a:off x="6802967" y="2810593"/>
            <a:ext cx="1320800" cy="6096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p:spPr>
        <p:style>
          <a:lnRef idx="0">
            <a:schemeClr val="accent5"/>
          </a:lnRef>
          <a:fillRef idx="3">
            <a:schemeClr val="accent5"/>
          </a:fillRef>
          <a:effectRef idx="3">
            <a:schemeClr val="accent5"/>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App</a:t>
            </a:r>
          </a:p>
        </p:txBody>
      </p:sp>
      <p:sp>
        <p:nvSpPr>
          <p:cNvPr id="96" name="Rectangle 16">
            <a:extLst>
              <a:ext uri="{FF2B5EF4-FFF2-40B4-BE49-F238E27FC236}">
                <a16:creationId xmlns:a16="http://schemas.microsoft.com/office/drawing/2014/main" id="{C89D0610-0ABE-4F9F-8A23-2252648508E2}"/>
              </a:ext>
            </a:extLst>
          </p:cNvPr>
          <p:cNvSpPr>
            <a:spLocks noChangeArrowheads="1"/>
          </p:cNvSpPr>
          <p:nvPr/>
        </p:nvSpPr>
        <p:spPr bwMode="auto">
          <a:xfrm>
            <a:off x="8225367" y="2810593"/>
            <a:ext cx="1320800" cy="6096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p:spPr>
        <p:style>
          <a:lnRef idx="0">
            <a:schemeClr val="accent5"/>
          </a:lnRef>
          <a:fillRef idx="3">
            <a:schemeClr val="accent5"/>
          </a:fillRef>
          <a:effectRef idx="3">
            <a:schemeClr val="accent5"/>
          </a:effectRef>
          <a:fontRef idx="minor">
            <a:schemeClr val="lt1"/>
          </a:fontRef>
        </p:style>
        <p:txBody>
          <a:bodyPr lIns="121913" tIns="60957" rIns="121913" bIns="60957" rtlCol="0" anchor="ctr"/>
          <a:lstStyle/>
          <a:p>
            <a:pPr algn="ctr">
              <a:lnSpc>
                <a:spcPct val="85000"/>
              </a:lnSpc>
              <a:defRPr/>
            </a:pPr>
            <a:r>
              <a:rPr lang="en-US" sz="3200" b="1" dirty="0">
                <a:solidFill>
                  <a:srgbClr val="FFFFFF"/>
                </a:solidFill>
                <a:effectLst>
                  <a:outerShdw blurRad="38100" dist="38100" dir="2700000" algn="tl">
                    <a:srgbClr val="000000">
                      <a:alpha val="43137"/>
                    </a:srgbClr>
                  </a:outerShdw>
                </a:effectLst>
                <a:latin typeface="Intel Clear" panose="020B0604020203020204" pitchFamily="34" charset="0"/>
              </a:rPr>
              <a:t>App</a:t>
            </a:r>
          </a:p>
        </p:txBody>
      </p:sp>
      <p:sp>
        <p:nvSpPr>
          <p:cNvPr id="99" name="Rectangle 51">
            <a:extLst>
              <a:ext uri="{FF2B5EF4-FFF2-40B4-BE49-F238E27FC236}">
                <a16:creationId xmlns:a16="http://schemas.microsoft.com/office/drawing/2014/main" id="{3FC735A2-D300-4416-AF34-8C2451B8A13D}"/>
              </a:ext>
            </a:extLst>
          </p:cNvPr>
          <p:cNvSpPr>
            <a:spLocks noChangeArrowheads="1"/>
          </p:cNvSpPr>
          <p:nvPr/>
        </p:nvSpPr>
        <p:spPr bwMode="auto">
          <a:xfrm>
            <a:off x="9582151" y="3445593"/>
            <a:ext cx="1449916" cy="141816"/>
          </a:xfrm>
          <a:prstGeom prst="rect">
            <a:avLst/>
          </a:prstGeom>
          <a:solidFill>
            <a:schemeClr val="bg1"/>
          </a:solidFill>
          <a:ln w="9525">
            <a:noFill/>
            <a:miter lim="800000"/>
            <a:headEnd/>
            <a:tailEnd/>
          </a:ln>
        </p:spPr>
        <p:txBody>
          <a:bodyPr wrap="none" anchor="ctr"/>
          <a:lstStyle/>
          <a:p>
            <a:pPr algn="ctr"/>
            <a:endParaRPr lang="en-US" sz="2400" dirty="0">
              <a:solidFill>
                <a:srgbClr val="FFFF00"/>
              </a:solidFill>
              <a:latin typeface="Intel Clear" panose="020B0604020203020204" pitchFamily="34" charset="0"/>
            </a:endParaRPr>
          </a:p>
        </p:txBody>
      </p:sp>
      <p:sp>
        <p:nvSpPr>
          <p:cNvPr id="100" name="Rectangle 24">
            <a:extLst>
              <a:ext uri="{FF2B5EF4-FFF2-40B4-BE49-F238E27FC236}">
                <a16:creationId xmlns:a16="http://schemas.microsoft.com/office/drawing/2014/main" id="{6F55254A-3FBF-48C1-8853-BFA598818D55}"/>
              </a:ext>
            </a:extLst>
          </p:cNvPr>
          <p:cNvSpPr>
            <a:spLocks noChangeArrowheads="1"/>
          </p:cNvSpPr>
          <p:nvPr/>
        </p:nvSpPr>
        <p:spPr bwMode="auto">
          <a:xfrm>
            <a:off x="6887634" y="5197943"/>
            <a:ext cx="4030133" cy="152400"/>
          </a:xfrm>
          <a:prstGeom prst="rect">
            <a:avLst/>
          </a:prstGeom>
          <a:noFill/>
          <a:ln>
            <a:solidFill>
              <a:srgbClr val="FF0000"/>
            </a:solidFill>
            <a:prstDash val="dash"/>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endParaRPr lang="en-US" sz="2400" dirty="0">
              <a:solidFill>
                <a:srgbClr val="FFFF00"/>
              </a:solidFill>
              <a:latin typeface="Intel Clear" panose="020B0604020203020204" pitchFamily="34" charset="0"/>
              <a:cs typeface="Arial" pitchFamily="34" charset="0"/>
            </a:endParaRPr>
          </a:p>
        </p:txBody>
      </p:sp>
      <p:sp>
        <p:nvSpPr>
          <p:cNvPr id="103" name="Up Arrow 23">
            <a:extLst>
              <a:ext uri="{FF2B5EF4-FFF2-40B4-BE49-F238E27FC236}">
                <a16:creationId xmlns:a16="http://schemas.microsoft.com/office/drawing/2014/main" id="{EB2DBDEC-31D4-4080-BED0-EA363680AD18}"/>
              </a:ext>
            </a:extLst>
          </p:cNvPr>
          <p:cNvSpPr/>
          <p:nvPr/>
        </p:nvSpPr>
        <p:spPr bwMode="auto">
          <a:xfrm>
            <a:off x="10480603" y="3122369"/>
            <a:ext cx="711200" cy="1675775"/>
          </a:xfrm>
          <a:prstGeom prst="upArrow">
            <a:avLst/>
          </a:prstGeom>
          <a:solidFill>
            <a:srgbClr val="CCCC00"/>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3200"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X</a:t>
            </a:r>
          </a:p>
        </p:txBody>
      </p:sp>
      <p:sp>
        <p:nvSpPr>
          <p:cNvPr id="104" name="Up Arrow 24">
            <a:extLst>
              <a:ext uri="{FF2B5EF4-FFF2-40B4-BE49-F238E27FC236}">
                <a16:creationId xmlns:a16="http://schemas.microsoft.com/office/drawing/2014/main" id="{D4F1051D-FD9D-47DF-AC1A-85CF2AF37C08}"/>
              </a:ext>
            </a:extLst>
          </p:cNvPr>
          <p:cNvSpPr/>
          <p:nvPr/>
        </p:nvSpPr>
        <p:spPr bwMode="auto">
          <a:xfrm>
            <a:off x="9460307" y="3375743"/>
            <a:ext cx="711200" cy="914400"/>
          </a:xfrm>
          <a:prstGeom prst="upArrow">
            <a:avLst/>
          </a:prstGeom>
          <a:solidFill>
            <a:srgbClr val="CCCC00"/>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3200"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X</a:t>
            </a:r>
          </a:p>
        </p:txBody>
      </p:sp>
      <p:sp>
        <p:nvSpPr>
          <p:cNvPr id="105" name="Rectangle 24">
            <a:extLst>
              <a:ext uri="{FF2B5EF4-FFF2-40B4-BE49-F238E27FC236}">
                <a16:creationId xmlns:a16="http://schemas.microsoft.com/office/drawing/2014/main" id="{ADA029BF-9589-46A3-8C75-CDB8CC55FD45}"/>
              </a:ext>
            </a:extLst>
          </p:cNvPr>
          <p:cNvSpPr>
            <a:spLocks noChangeArrowheads="1"/>
          </p:cNvSpPr>
          <p:nvPr/>
        </p:nvSpPr>
        <p:spPr bwMode="auto">
          <a:xfrm>
            <a:off x="9247779" y="2862644"/>
            <a:ext cx="172851" cy="228243"/>
          </a:xfrm>
          <a:prstGeom prst="rect">
            <a:avLst/>
          </a:prstGeom>
          <a:noFill/>
          <a:ln w="19050">
            <a:solidFill>
              <a:srgbClr val="FF0000"/>
            </a:solidFill>
            <a:prstDash val="sysDash"/>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endParaRPr lang="en-US" sz="2400" dirty="0">
              <a:solidFill>
                <a:srgbClr val="FFFF00"/>
              </a:solidFill>
              <a:latin typeface="Intel Clear" panose="020B0604020203020204" pitchFamily="34" charset="0"/>
              <a:cs typeface="Arial" pitchFamily="34" charset="0"/>
            </a:endParaRPr>
          </a:p>
        </p:txBody>
      </p:sp>
      <p:sp>
        <p:nvSpPr>
          <p:cNvPr id="106" name="Rectangle 24">
            <a:extLst>
              <a:ext uri="{FF2B5EF4-FFF2-40B4-BE49-F238E27FC236}">
                <a16:creationId xmlns:a16="http://schemas.microsoft.com/office/drawing/2014/main" id="{E34BCCED-0A58-482A-BE41-86CE95394F08}"/>
              </a:ext>
            </a:extLst>
          </p:cNvPr>
          <p:cNvSpPr>
            <a:spLocks noChangeArrowheads="1"/>
          </p:cNvSpPr>
          <p:nvPr/>
        </p:nvSpPr>
        <p:spPr bwMode="auto">
          <a:xfrm>
            <a:off x="10721693" y="2842609"/>
            <a:ext cx="172851" cy="228243"/>
          </a:xfrm>
          <a:prstGeom prst="rect">
            <a:avLst/>
          </a:prstGeom>
          <a:noFill/>
          <a:ln w="19050">
            <a:solidFill>
              <a:srgbClr val="FF0000"/>
            </a:solidFill>
            <a:prstDash val="sysDash"/>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endParaRPr lang="en-US" sz="2400" dirty="0">
              <a:solidFill>
                <a:srgbClr val="FFFF00"/>
              </a:solidFill>
              <a:latin typeface="Intel Clear" panose="020B0604020203020204" pitchFamily="34" charset="0"/>
              <a:cs typeface="Arial" pitchFamily="34" charset="0"/>
            </a:endParaRPr>
          </a:p>
        </p:txBody>
      </p:sp>
      <p:sp>
        <p:nvSpPr>
          <p:cNvPr id="107" name="Rectangle 24">
            <a:extLst>
              <a:ext uri="{FF2B5EF4-FFF2-40B4-BE49-F238E27FC236}">
                <a16:creationId xmlns:a16="http://schemas.microsoft.com/office/drawing/2014/main" id="{79ABA257-550E-4CE3-9612-0FD91CF842DB}"/>
              </a:ext>
            </a:extLst>
          </p:cNvPr>
          <p:cNvSpPr>
            <a:spLocks noChangeArrowheads="1"/>
          </p:cNvSpPr>
          <p:nvPr/>
        </p:nvSpPr>
        <p:spPr bwMode="auto">
          <a:xfrm>
            <a:off x="9725728" y="3083017"/>
            <a:ext cx="172851" cy="228243"/>
          </a:xfrm>
          <a:prstGeom prst="rect">
            <a:avLst/>
          </a:prstGeom>
          <a:noFill/>
          <a:ln w="19050">
            <a:solidFill>
              <a:srgbClr val="FF0000"/>
            </a:solidFill>
            <a:prstDash val="sysDash"/>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endParaRPr lang="en-US" sz="2400" dirty="0">
              <a:solidFill>
                <a:srgbClr val="FFFF00"/>
              </a:solidFill>
              <a:latin typeface="Intel Clear" panose="020B0604020203020204" pitchFamily="34" charset="0"/>
              <a:cs typeface="Arial" pitchFamily="34" charset="0"/>
            </a:endParaRPr>
          </a:p>
        </p:txBody>
      </p:sp>
      <p:sp>
        <p:nvSpPr>
          <p:cNvPr id="108" name="Rectangle 24">
            <a:extLst>
              <a:ext uri="{FF2B5EF4-FFF2-40B4-BE49-F238E27FC236}">
                <a16:creationId xmlns:a16="http://schemas.microsoft.com/office/drawing/2014/main" id="{46ABEF1C-76A2-4A55-BE54-BC03A46F757E}"/>
              </a:ext>
            </a:extLst>
          </p:cNvPr>
          <p:cNvSpPr>
            <a:spLocks noChangeArrowheads="1"/>
          </p:cNvSpPr>
          <p:nvPr/>
        </p:nvSpPr>
        <p:spPr bwMode="auto">
          <a:xfrm>
            <a:off x="8266123" y="2894125"/>
            <a:ext cx="172851" cy="228243"/>
          </a:xfrm>
          <a:prstGeom prst="rect">
            <a:avLst/>
          </a:prstGeom>
          <a:noFill/>
          <a:ln w="19050">
            <a:solidFill>
              <a:srgbClr val="FF0000"/>
            </a:solidFill>
            <a:prstDash val="sysDash"/>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endParaRPr lang="en-US" sz="2400" dirty="0">
              <a:solidFill>
                <a:srgbClr val="FFFF00"/>
              </a:solidFill>
              <a:latin typeface="Intel Clear" panose="020B0604020203020204" pitchFamily="34" charset="0"/>
              <a:cs typeface="Arial" pitchFamily="34" charset="0"/>
            </a:endParaRPr>
          </a:p>
        </p:txBody>
      </p:sp>
      <p:grpSp>
        <p:nvGrpSpPr>
          <p:cNvPr id="109" name="Group 108">
            <a:extLst>
              <a:ext uri="{FF2B5EF4-FFF2-40B4-BE49-F238E27FC236}">
                <a16:creationId xmlns:a16="http://schemas.microsoft.com/office/drawing/2014/main" id="{D0906A4A-3D58-4803-ACEB-6668BE530462}"/>
              </a:ext>
            </a:extLst>
          </p:cNvPr>
          <p:cNvGrpSpPr/>
          <p:nvPr/>
        </p:nvGrpSpPr>
        <p:grpSpPr>
          <a:xfrm>
            <a:off x="7340122" y="1817688"/>
            <a:ext cx="1320800" cy="1076437"/>
            <a:chOff x="5178425" y="854964"/>
            <a:chExt cx="1317266" cy="1315630"/>
          </a:xfrm>
        </p:grpSpPr>
        <p:sp>
          <p:nvSpPr>
            <p:cNvPr id="110" name="TextBox 109">
              <a:extLst>
                <a:ext uri="{FF2B5EF4-FFF2-40B4-BE49-F238E27FC236}">
                  <a16:creationId xmlns:a16="http://schemas.microsoft.com/office/drawing/2014/main" id="{42CFEE0A-15C6-4363-AD1E-F526BD359B82}"/>
                </a:ext>
              </a:extLst>
            </p:cNvPr>
            <p:cNvSpPr txBox="1"/>
            <p:nvPr/>
          </p:nvSpPr>
          <p:spPr>
            <a:xfrm>
              <a:off x="5178425" y="854964"/>
              <a:ext cx="1317266" cy="489018"/>
            </a:xfrm>
            <a:prstGeom prst="rect">
              <a:avLst/>
            </a:prstGeom>
            <a:noFill/>
          </p:spPr>
          <p:txBody>
            <a:bodyPr wrap="square" rtlCol="0">
              <a:spAutoFit/>
            </a:bodyPr>
            <a:lstStyle/>
            <a:p>
              <a:r>
                <a:rPr lang="en-US" sz="2000" b="1" dirty="0">
                  <a:solidFill>
                    <a:srgbClr val="0071C5"/>
                  </a:solidFill>
                  <a:latin typeface="Verdana"/>
                </a:rPr>
                <a:t>Enclave</a:t>
              </a:r>
            </a:p>
          </p:txBody>
        </p:sp>
        <p:cxnSp>
          <p:nvCxnSpPr>
            <p:cNvPr id="111" name="Straight Arrow Connector 110">
              <a:extLst>
                <a:ext uri="{FF2B5EF4-FFF2-40B4-BE49-F238E27FC236}">
                  <a16:creationId xmlns:a16="http://schemas.microsoft.com/office/drawing/2014/main" id="{2048B188-59CD-4430-A378-FF3FD2385103}"/>
                </a:ext>
              </a:extLst>
            </p:cNvPr>
            <p:cNvCxnSpPr>
              <a:cxnSpLocks/>
              <a:endCxn id="108" idx="0"/>
            </p:cNvCxnSpPr>
            <p:nvPr/>
          </p:nvCxnSpPr>
          <p:spPr>
            <a:xfrm>
              <a:off x="5831457" y="1225139"/>
              <a:ext cx="432954" cy="9454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422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962" y="170241"/>
            <a:ext cx="9141143" cy="769907"/>
          </a:xfrm>
        </p:spPr>
        <p:txBody>
          <a:bodyPr>
            <a:normAutofit/>
          </a:bodyPr>
          <a:lstStyle/>
          <a:p>
            <a:pPr>
              <a:lnSpc>
                <a:spcPct val="95000"/>
              </a:lnSpc>
            </a:pPr>
            <a:r>
              <a:rPr lang="en-US" dirty="0"/>
              <a:t>Intel® SGX Programming model</a:t>
            </a:r>
          </a:p>
        </p:txBody>
      </p:sp>
      <p:sp>
        <p:nvSpPr>
          <p:cNvPr id="5" name="Rectangle 4"/>
          <p:cNvSpPr/>
          <p:nvPr/>
        </p:nvSpPr>
        <p:spPr bwMode="auto">
          <a:xfrm>
            <a:off x="476250" y="1254443"/>
            <a:ext cx="5486400" cy="42672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p:spPr>
        <p:style>
          <a:lnRef idx="0">
            <a:schemeClr val="accent5"/>
          </a:lnRef>
          <a:fillRef idx="3">
            <a:schemeClr val="accent5"/>
          </a:fillRef>
          <a:effectRef idx="3">
            <a:schemeClr val="accent5"/>
          </a:effectRef>
          <a:fontRef idx="minor">
            <a:schemeClr val="lt1"/>
          </a:fontRef>
        </p:style>
        <p:txBody>
          <a:bodyPr lIns="91435" tIns="45719" rIns="91435" bIns="45719" rtlCol="0" anchor="ctr"/>
          <a:lstStyle/>
          <a:p>
            <a:pPr algn="ctr">
              <a:lnSpc>
                <a:spcPct val="85000"/>
              </a:lnSpc>
              <a:defRPr/>
            </a:pPr>
            <a:endParaRPr lang="en-US" sz="2800" dirty="0">
              <a:solidFill>
                <a:prstClr val="white"/>
              </a:solidFill>
              <a:effectLst>
                <a:outerShdw blurRad="38100" dist="38100" dir="2700000" algn="tl">
                  <a:srgbClr val="000000">
                    <a:alpha val="43137"/>
                  </a:srgbClr>
                </a:outerShdw>
              </a:effectLst>
              <a:latin typeface="Intel Clear" panose="020B0604020203020204" pitchFamily="34" charset="0"/>
            </a:endParaRPr>
          </a:p>
        </p:txBody>
      </p:sp>
      <p:sp>
        <p:nvSpPr>
          <p:cNvPr id="6" name="Rectangle 5"/>
          <p:cNvSpPr/>
          <p:nvPr/>
        </p:nvSpPr>
        <p:spPr bwMode="auto">
          <a:xfrm>
            <a:off x="781050" y="2016443"/>
            <a:ext cx="2286000" cy="32766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p:spPr>
        <p:style>
          <a:lnRef idx="0">
            <a:schemeClr val="accent5"/>
          </a:lnRef>
          <a:fillRef idx="3">
            <a:schemeClr val="accent5"/>
          </a:fillRef>
          <a:effectRef idx="3">
            <a:schemeClr val="accent5"/>
          </a:effectRef>
          <a:fontRef idx="minor">
            <a:schemeClr val="lt1"/>
          </a:fontRef>
        </p:style>
        <p:txBody>
          <a:bodyPr lIns="91435" tIns="45719" rIns="91435" bIns="45719" rtlCol="0" anchor="ctr"/>
          <a:lstStyle/>
          <a:p>
            <a:pPr algn="ctr">
              <a:lnSpc>
                <a:spcPct val="85000"/>
              </a:lnSpc>
              <a:defRPr/>
            </a:pPr>
            <a:endParaRPr lang="en-US" sz="2800" dirty="0">
              <a:solidFill>
                <a:prstClr val="white"/>
              </a:solidFill>
              <a:effectLst>
                <a:outerShdw blurRad="38100" dist="38100" dir="2700000" algn="tl">
                  <a:srgbClr val="000000">
                    <a:alpha val="43137"/>
                  </a:srgbClr>
                </a:outerShdw>
              </a:effectLst>
              <a:latin typeface="Intel Clear" panose="020B0604020203020204" pitchFamily="34" charset="0"/>
            </a:endParaRPr>
          </a:p>
        </p:txBody>
      </p:sp>
      <p:sp>
        <p:nvSpPr>
          <p:cNvPr id="7" name="Rectangle 6"/>
          <p:cNvSpPr/>
          <p:nvPr/>
        </p:nvSpPr>
        <p:spPr bwMode="auto">
          <a:xfrm>
            <a:off x="3829050" y="2016443"/>
            <a:ext cx="1828800" cy="22860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p:spPr>
        <p:style>
          <a:lnRef idx="0">
            <a:schemeClr val="accent5"/>
          </a:lnRef>
          <a:fillRef idx="3">
            <a:schemeClr val="accent5"/>
          </a:fillRef>
          <a:effectRef idx="3">
            <a:schemeClr val="accent5"/>
          </a:effectRef>
          <a:fontRef idx="minor">
            <a:schemeClr val="lt1"/>
          </a:fontRef>
        </p:style>
        <p:txBody>
          <a:bodyPr lIns="91435" tIns="45719" rIns="91435" bIns="45719" rtlCol="0" anchor="ctr"/>
          <a:lstStyle/>
          <a:p>
            <a:pPr algn="ctr">
              <a:lnSpc>
                <a:spcPct val="85000"/>
              </a:lnSpc>
              <a:defRPr/>
            </a:pPr>
            <a:endParaRPr lang="en-US" sz="2800" dirty="0">
              <a:solidFill>
                <a:prstClr val="white"/>
              </a:solidFill>
              <a:effectLst>
                <a:outerShdw blurRad="38100" dist="38100" dir="2700000" algn="tl">
                  <a:srgbClr val="000000">
                    <a:alpha val="43137"/>
                  </a:srgbClr>
                </a:outerShdw>
              </a:effectLst>
              <a:latin typeface="Intel Clear" panose="020B0604020203020204" pitchFamily="34" charset="0"/>
            </a:endParaRPr>
          </a:p>
        </p:txBody>
      </p:sp>
      <p:sp>
        <p:nvSpPr>
          <p:cNvPr id="8" name="TextBox 7"/>
          <p:cNvSpPr txBox="1"/>
          <p:nvPr/>
        </p:nvSpPr>
        <p:spPr bwMode="auto">
          <a:xfrm>
            <a:off x="1070027" y="1254445"/>
            <a:ext cx="1721946" cy="646331"/>
          </a:xfrm>
          <a:prstGeom prst="rect">
            <a:avLst/>
          </a:prstGeom>
          <a:noFill/>
          <a:ln w="9525">
            <a:noFill/>
            <a:miter lim="800000"/>
            <a:headEnd/>
            <a:tailEnd/>
          </a:ln>
        </p:spPr>
        <p:txBody>
          <a:bodyPr wrap="none" rtlCol="0">
            <a:spAutoFit/>
          </a:bodyPr>
          <a:lstStyle/>
          <a:p>
            <a:pPr algn="ctr"/>
            <a:r>
              <a:rPr lang="en-US" dirty="0">
                <a:solidFill>
                  <a:prstClr val="white"/>
                </a:solidFill>
                <a:latin typeface="Intel Clear" panose="020B0604020203020204" pitchFamily="34" charset="0"/>
              </a:rPr>
              <a:t>Untrusted Part</a:t>
            </a:r>
            <a:br>
              <a:rPr lang="en-US" dirty="0">
                <a:solidFill>
                  <a:prstClr val="white"/>
                </a:solidFill>
                <a:latin typeface="Intel Clear" panose="020B0604020203020204" pitchFamily="34" charset="0"/>
              </a:rPr>
            </a:br>
            <a:r>
              <a:rPr lang="en-US" dirty="0">
                <a:solidFill>
                  <a:prstClr val="white"/>
                </a:solidFill>
                <a:latin typeface="Intel Clear" panose="020B0604020203020204" pitchFamily="34" charset="0"/>
              </a:rPr>
              <a:t>of App</a:t>
            </a:r>
          </a:p>
        </p:txBody>
      </p:sp>
      <p:sp>
        <p:nvSpPr>
          <p:cNvPr id="10" name="TextBox 9"/>
          <p:cNvSpPr txBox="1"/>
          <p:nvPr/>
        </p:nvSpPr>
        <p:spPr bwMode="auto">
          <a:xfrm>
            <a:off x="3939106" y="1254445"/>
            <a:ext cx="1481496" cy="646331"/>
          </a:xfrm>
          <a:prstGeom prst="rect">
            <a:avLst/>
          </a:prstGeom>
          <a:noFill/>
          <a:ln w="9525">
            <a:noFill/>
            <a:miter lim="800000"/>
            <a:headEnd/>
            <a:tailEnd/>
          </a:ln>
        </p:spPr>
        <p:txBody>
          <a:bodyPr wrap="none" rtlCol="0">
            <a:spAutoFit/>
          </a:bodyPr>
          <a:lstStyle/>
          <a:p>
            <a:pPr algn="ctr"/>
            <a:r>
              <a:rPr lang="en-US" dirty="0">
                <a:solidFill>
                  <a:prstClr val="white"/>
                </a:solidFill>
                <a:latin typeface="Intel Clear" panose="020B0604020203020204" pitchFamily="34" charset="0"/>
              </a:rPr>
              <a:t>Trusted Part</a:t>
            </a:r>
          </a:p>
          <a:p>
            <a:pPr algn="ctr"/>
            <a:r>
              <a:rPr lang="en-US" dirty="0">
                <a:solidFill>
                  <a:prstClr val="white"/>
                </a:solidFill>
                <a:latin typeface="Intel Clear" panose="020B0604020203020204" pitchFamily="34" charset="0"/>
              </a:rPr>
              <a:t>of App</a:t>
            </a:r>
          </a:p>
        </p:txBody>
      </p:sp>
      <p:sp>
        <p:nvSpPr>
          <p:cNvPr id="11" name="Rectangle 10"/>
          <p:cNvSpPr/>
          <p:nvPr/>
        </p:nvSpPr>
        <p:spPr bwMode="auto">
          <a:xfrm>
            <a:off x="3600450" y="2168843"/>
            <a:ext cx="228600" cy="228600"/>
          </a:xfrm>
          <a:prstGeom prst="rect">
            <a:avLst/>
          </a:prstGeom>
          <a:solidFill>
            <a:srgbClr val="FF33C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400" dirty="0">
              <a:solidFill>
                <a:srgbClr val="FFFF00"/>
              </a:solidFill>
              <a:effectLst>
                <a:outerShdw blurRad="38100" dist="38100" dir="2700000" algn="tl">
                  <a:srgbClr val="000000">
                    <a:alpha val="43137"/>
                  </a:srgbClr>
                </a:outerShdw>
              </a:effectLst>
              <a:latin typeface="Intel Clear" panose="020B0604020203020204" pitchFamily="34" charset="0"/>
              <a:cs typeface="Arial" pitchFamily="34" charset="0"/>
            </a:endParaRPr>
          </a:p>
        </p:txBody>
      </p:sp>
      <p:sp>
        <p:nvSpPr>
          <p:cNvPr id="12" name="Rectangle 11"/>
          <p:cNvSpPr/>
          <p:nvPr/>
        </p:nvSpPr>
        <p:spPr bwMode="auto">
          <a:xfrm>
            <a:off x="3600450" y="2397443"/>
            <a:ext cx="228600" cy="228600"/>
          </a:xfrm>
          <a:prstGeom prst="rect">
            <a:avLst/>
          </a:prstGeom>
          <a:solidFill>
            <a:srgbClr val="FF33C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400" dirty="0">
              <a:solidFill>
                <a:srgbClr val="FFFF00"/>
              </a:solidFill>
              <a:effectLst>
                <a:outerShdw blurRad="38100" dist="38100" dir="2700000" algn="tl">
                  <a:srgbClr val="000000">
                    <a:alpha val="43137"/>
                  </a:srgbClr>
                </a:outerShdw>
              </a:effectLst>
              <a:latin typeface="Intel Clear" panose="020B0604020203020204" pitchFamily="34" charset="0"/>
              <a:cs typeface="Arial" pitchFamily="34" charset="0"/>
            </a:endParaRPr>
          </a:p>
        </p:txBody>
      </p:sp>
      <p:sp>
        <p:nvSpPr>
          <p:cNvPr id="13" name="Rectangle 12"/>
          <p:cNvSpPr/>
          <p:nvPr/>
        </p:nvSpPr>
        <p:spPr bwMode="auto">
          <a:xfrm>
            <a:off x="3600450" y="2626043"/>
            <a:ext cx="228600" cy="228600"/>
          </a:xfrm>
          <a:prstGeom prst="rect">
            <a:avLst/>
          </a:prstGeom>
          <a:solidFill>
            <a:srgbClr val="FF33C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400" dirty="0">
              <a:solidFill>
                <a:srgbClr val="FFFF00"/>
              </a:solidFill>
              <a:effectLst>
                <a:outerShdw blurRad="38100" dist="38100" dir="2700000" algn="tl">
                  <a:srgbClr val="000000">
                    <a:alpha val="43137"/>
                  </a:srgbClr>
                </a:outerShdw>
              </a:effectLst>
              <a:latin typeface="Intel Clear" panose="020B0604020203020204" pitchFamily="34" charset="0"/>
              <a:cs typeface="Arial" pitchFamily="34" charset="0"/>
            </a:endParaRPr>
          </a:p>
        </p:txBody>
      </p:sp>
      <p:sp>
        <p:nvSpPr>
          <p:cNvPr id="14" name="Rectangle 13"/>
          <p:cNvSpPr/>
          <p:nvPr/>
        </p:nvSpPr>
        <p:spPr bwMode="auto">
          <a:xfrm>
            <a:off x="3600450" y="2854643"/>
            <a:ext cx="228600" cy="228600"/>
          </a:xfrm>
          <a:prstGeom prst="rect">
            <a:avLst/>
          </a:prstGeom>
          <a:solidFill>
            <a:srgbClr val="FF33C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400" dirty="0">
              <a:solidFill>
                <a:srgbClr val="FFFF00"/>
              </a:solidFill>
              <a:effectLst>
                <a:outerShdw blurRad="38100" dist="38100" dir="2700000" algn="tl">
                  <a:srgbClr val="000000">
                    <a:alpha val="43137"/>
                  </a:srgbClr>
                </a:outerShdw>
              </a:effectLst>
              <a:latin typeface="Intel Clear" panose="020B0604020203020204" pitchFamily="34" charset="0"/>
              <a:cs typeface="Arial" pitchFamily="34" charset="0"/>
            </a:endParaRPr>
          </a:p>
        </p:txBody>
      </p:sp>
      <p:sp>
        <p:nvSpPr>
          <p:cNvPr id="15" name="Rectangle 14"/>
          <p:cNvSpPr/>
          <p:nvPr/>
        </p:nvSpPr>
        <p:spPr bwMode="auto">
          <a:xfrm>
            <a:off x="3600450" y="3083243"/>
            <a:ext cx="228600" cy="228600"/>
          </a:xfrm>
          <a:prstGeom prst="rect">
            <a:avLst/>
          </a:prstGeom>
          <a:solidFill>
            <a:srgbClr val="FF33C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endParaRPr lang="en-US" sz="2400" dirty="0">
              <a:solidFill>
                <a:srgbClr val="FFFF00"/>
              </a:solidFill>
              <a:effectLst>
                <a:outerShdw blurRad="38100" dist="38100" dir="2700000" algn="tl">
                  <a:srgbClr val="000000">
                    <a:alpha val="43137"/>
                  </a:srgbClr>
                </a:outerShdw>
              </a:effectLst>
              <a:latin typeface="Intel Clear" panose="020B0604020203020204" pitchFamily="34" charset="0"/>
              <a:cs typeface="Arial" pitchFamily="34" charset="0"/>
            </a:endParaRPr>
          </a:p>
        </p:txBody>
      </p:sp>
      <p:sp>
        <p:nvSpPr>
          <p:cNvPr id="20" name="Freeform 19"/>
          <p:cNvSpPr/>
          <p:nvPr/>
        </p:nvSpPr>
        <p:spPr bwMode="auto">
          <a:xfrm>
            <a:off x="1847850" y="3692843"/>
            <a:ext cx="133597" cy="1371600"/>
          </a:xfrm>
          <a:custGeom>
            <a:avLst/>
            <a:gdLst>
              <a:gd name="connsiteX0" fmla="*/ 93023 w 166254"/>
              <a:gd name="connsiteY0" fmla="*/ 0 h 748146"/>
              <a:gd name="connsiteX1" fmla="*/ 9896 w 166254"/>
              <a:gd name="connsiteY1" fmla="*/ 118754 h 748146"/>
              <a:gd name="connsiteX2" fmla="*/ 152400 w 166254"/>
              <a:gd name="connsiteY2" fmla="*/ 178130 h 748146"/>
              <a:gd name="connsiteX3" fmla="*/ 45522 w 166254"/>
              <a:gd name="connsiteY3" fmla="*/ 320634 h 748146"/>
              <a:gd name="connsiteX4" fmla="*/ 164275 w 166254"/>
              <a:gd name="connsiteY4" fmla="*/ 391886 h 748146"/>
              <a:gd name="connsiteX5" fmla="*/ 57397 w 166254"/>
              <a:gd name="connsiteY5" fmla="*/ 570016 h 748146"/>
              <a:gd name="connsiteX6" fmla="*/ 116774 w 166254"/>
              <a:gd name="connsiteY6" fmla="*/ 629393 h 748146"/>
              <a:gd name="connsiteX7" fmla="*/ 116774 w 166254"/>
              <a:gd name="connsiteY7" fmla="*/ 748146 h 74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54" h="748146">
                <a:moveTo>
                  <a:pt x="93023" y="0"/>
                </a:moveTo>
                <a:cubicBezTo>
                  <a:pt x="46511" y="44533"/>
                  <a:pt x="0" y="89066"/>
                  <a:pt x="9896" y="118754"/>
                </a:cubicBezTo>
                <a:cubicBezTo>
                  <a:pt x="19792" y="148442"/>
                  <a:pt x="146462" y="144483"/>
                  <a:pt x="152400" y="178130"/>
                </a:cubicBezTo>
                <a:cubicBezTo>
                  <a:pt x="158338" y="211777"/>
                  <a:pt x="43543" y="285008"/>
                  <a:pt x="45522" y="320634"/>
                </a:cubicBezTo>
                <a:cubicBezTo>
                  <a:pt x="47501" y="356260"/>
                  <a:pt x="162296" y="350322"/>
                  <a:pt x="164275" y="391886"/>
                </a:cubicBezTo>
                <a:cubicBezTo>
                  <a:pt x="166254" y="433450"/>
                  <a:pt x="65314" y="530432"/>
                  <a:pt x="57397" y="570016"/>
                </a:cubicBezTo>
                <a:cubicBezTo>
                  <a:pt x="49480" y="609600"/>
                  <a:pt x="106878" y="599705"/>
                  <a:pt x="116774" y="629393"/>
                </a:cubicBezTo>
                <a:cubicBezTo>
                  <a:pt x="126670" y="659081"/>
                  <a:pt x="121722" y="703613"/>
                  <a:pt x="116774" y="748146"/>
                </a:cubicBezTo>
              </a:path>
            </a:pathLst>
          </a:custGeom>
          <a:noFill/>
          <a:ln w="508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sz="2400" dirty="0">
              <a:solidFill>
                <a:prstClr val="white"/>
              </a:solidFill>
            </a:endParaRPr>
          </a:p>
        </p:txBody>
      </p:sp>
      <p:sp>
        <p:nvSpPr>
          <p:cNvPr id="23" name="Freeform 22"/>
          <p:cNvSpPr/>
          <p:nvPr/>
        </p:nvSpPr>
        <p:spPr bwMode="auto">
          <a:xfrm>
            <a:off x="1809750" y="2077403"/>
            <a:ext cx="133597" cy="365760"/>
          </a:xfrm>
          <a:custGeom>
            <a:avLst/>
            <a:gdLst>
              <a:gd name="connsiteX0" fmla="*/ 93023 w 166254"/>
              <a:gd name="connsiteY0" fmla="*/ 0 h 748146"/>
              <a:gd name="connsiteX1" fmla="*/ 9896 w 166254"/>
              <a:gd name="connsiteY1" fmla="*/ 118754 h 748146"/>
              <a:gd name="connsiteX2" fmla="*/ 152400 w 166254"/>
              <a:gd name="connsiteY2" fmla="*/ 178130 h 748146"/>
              <a:gd name="connsiteX3" fmla="*/ 45522 w 166254"/>
              <a:gd name="connsiteY3" fmla="*/ 320634 h 748146"/>
              <a:gd name="connsiteX4" fmla="*/ 164275 w 166254"/>
              <a:gd name="connsiteY4" fmla="*/ 391886 h 748146"/>
              <a:gd name="connsiteX5" fmla="*/ 57397 w 166254"/>
              <a:gd name="connsiteY5" fmla="*/ 570016 h 748146"/>
              <a:gd name="connsiteX6" fmla="*/ 116774 w 166254"/>
              <a:gd name="connsiteY6" fmla="*/ 629393 h 748146"/>
              <a:gd name="connsiteX7" fmla="*/ 116774 w 166254"/>
              <a:gd name="connsiteY7" fmla="*/ 748146 h 74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54" h="748146">
                <a:moveTo>
                  <a:pt x="93023" y="0"/>
                </a:moveTo>
                <a:cubicBezTo>
                  <a:pt x="46511" y="44533"/>
                  <a:pt x="0" y="89066"/>
                  <a:pt x="9896" y="118754"/>
                </a:cubicBezTo>
                <a:cubicBezTo>
                  <a:pt x="19792" y="148442"/>
                  <a:pt x="146462" y="144483"/>
                  <a:pt x="152400" y="178130"/>
                </a:cubicBezTo>
                <a:cubicBezTo>
                  <a:pt x="158338" y="211777"/>
                  <a:pt x="43543" y="285008"/>
                  <a:pt x="45522" y="320634"/>
                </a:cubicBezTo>
                <a:cubicBezTo>
                  <a:pt x="47501" y="356260"/>
                  <a:pt x="162296" y="350322"/>
                  <a:pt x="164275" y="391886"/>
                </a:cubicBezTo>
                <a:cubicBezTo>
                  <a:pt x="166254" y="433450"/>
                  <a:pt x="65314" y="530432"/>
                  <a:pt x="57397" y="570016"/>
                </a:cubicBezTo>
                <a:cubicBezTo>
                  <a:pt x="49480" y="609600"/>
                  <a:pt x="106878" y="599705"/>
                  <a:pt x="116774" y="629393"/>
                </a:cubicBezTo>
                <a:cubicBezTo>
                  <a:pt x="126670" y="659081"/>
                  <a:pt x="121722" y="703613"/>
                  <a:pt x="116774" y="748146"/>
                </a:cubicBezTo>
              </a:path>
            </a:pathLst>
          </a:custGeom>
          <a:noFill/>
          <a:ln w="508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sz="2400" dirty="0">
              <a:solidFill>
                <a:prstClr val="white"/>
              </a:solidFill>
            </a:endParaRPr>
          </a:p>
        </p:txBody>
      </p:sp>
      <p:sp>
        <p:nvSpPr>
          <p:cNvPr id="24" name="Freeform 23"/>
          <p:cNvSpPr/>
          <p:nvPr/>
        </p:nvSpPr>
        <p:spPr bwMode="auto">
          <a:xfrm>
            <a:off x="1809750" y="2778443"/>
            <a:ext cx="133597" cy="640080"/>
          </a:xfrm>
          <a:custGeom>
            <a:avLst/>
            <a:gdLst>
              <a:gd name="connsiteX0" fmla="*/ 93023 w 166254"/>
              <a:gd name="connsiteY0" fmla="*/ 0 h 748146"/>
              <a:gd name="connsiteX1" fmla="*/ 9896 w 166254"/>
              <a:gd name="connsiteY1" fmla="*/ 118754 h 748146"/>
              <a:gd name="connsiteX2" fmla="*/ 152400 w 166254"/>
              <a:gd name="connsiteY2" fmla="*/ 178130 h 748146"/>
              <a:gd name="connsiteX3" fmla="*/ 45522 w 166254"/>
              <a:gd name="connsiteY3" fmla="*/ 320634 h 748146"/>
              <a:gd name="connsiteX4" fmla="*/ 164275 w 166254"/>
              <a:gd name="connsiteY4" fmla="*/ 391886 h 748146"/>
              <a:gd name="connsiteX5" fmla="*/ 57397 w 166254"/>
              <a:gd name="connsiteY5" fmla="*/ 570016 h 748146"/>
              <a:gd name="connsiteX6" fmla="*/ 116774 w 166254"/>
              <a:gd name="connsiteY6" fmla="*/ 629393 h 748146"/>
              <a:gd name="connsiteX7" fmla="*/ 116774 w 166254"/>
              <a:gd name="connsiteY7" fmla="*/ 748146 h 74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54" h="748146">
                <a:moveTo>
                  <a:pt x="93023" y="0"/>
                </a:moveTo>
                <a:cubicBezTo>
                  <a:pt x="46511" y="44533"/>
                  <a:pt x="0" y="89066"/>
                  <a:pt x="9896" y="118754"/>
                </a:cubicBezTo>
                <a:cubicBezTo>
                  <a:pt x="19792" y="148442"/>
                  <a:pt x="146462" y="144483"/>
                  <a:pt x="152400" y="178130"/>
                </a:cubicBezTo>
                <a:cubicBezTo>
                  <a:pt x="158338" y="211777"/>
                  <a:pt x="43543" y="285008"/>
                  <a:pt x="45522" y="320634"/>
                </a:cubicBezTo>
                <a:cubicBezTo>
                  <a:pt x="47501" y="356260"/>
                  <a:pt x="162296" y="350322"/>
                  <a:pt x="164275" y="391886"/>
                </a:cubicBezTo>
                <a:cubicBezTo>
                  <a:pt x="166254" y="433450"/>
                  <a:pt x="65314" y="530432"/>
                  <a:pt x="57397" y="570016"/>
                </a:cubicBezTo>
                <a:cubicBezTo>
                  <a:pt x="49480" y="609600"/>
                  <a:pt x="106878" y="599705"/>
                  <a:pt x="116774" y="629393"/>
                </a:cubicBezTo>
                <a:cubicBezTo>
                  <a:pt x="126670" y="659081"/>
                  <a:pt x="121722" y="703613"/>
                  <a:pt x="116774" y="748146"/>
                </a:cubicBezTo>
              </a:path>
            </a:pathLst>
          </a:custGeom>
          <a:noFill/>
          <a:ln w="508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sz="2400" dirty="0">
              <a:solidFill>
                <a:prstClr val="white"/>
              </a:solidFill>
            </a:endParaRPr>
          </a:p>
        </p:txBody>
      </p:sp>
      <p:sp>
        <p:nvSpPr>
          <p:cNvPr id="26" name="Freeform 25"/>
          <p:cNvSpPr/>
          <p:nvPr/>
        </p:nvSpPr>
        <p:spPr bwMode="auto">
          <a:xfrm>
            <a:off x="4667250" y="2702243"/>
            <a:ext cx="152400" cy="533400"/>
          </a:xfrm>
          <a:custGeom>
            <a:avLst/>
            <a:gdLst>
              <a:gd name="connsiteX0" fmla="*/ 93023 w 166254"/>
              <a:gd name="connsiteY0" fmla="*/ 0 h 748146"/>
              <a:gd name="connsiteX1" fmla="*/ 9896 w 166254"/>
              <a:gd name="connsiteY1" fmla="*/ 118754 h 748146"/>
              <a:gd name="connsiteX2" fmla="*/ 152400 w 166254"/>
              <a:gd name="connsiteY2" fmla="*/ 178130 h 748146"/>
              <a:gd name="connsiteX3" fmla="*/ 45522 w 166254"/>
              <a:gd name="connsiteY3" fmla="*/ 320634 h 748146"/>
              <a:gd name="connsiteX4" fmla="*/ 164275 w 166254"/>
              <a:gd name="connsiteY4" fmla="*/ 391886 h 748146"/>
              <a:gd name="connsiteX5" fmla="*/ 57397 w 166254"/>
              <a:gd name="connsiteY5" fmla="*/ 570016 h 748146"/>
              <a:gd name="connsiteX6" fmla="*/ 116774 w 166254"/>
              <a:gd name="connsiteY6" fmla="*/ 629393 h 748146"/>
              <a:gd name="connsiteX7" fmla="*/ 116774 w 166254"/>
              <a:gd name="connsiteY7" fmla="*/ 748146 h 74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254" h="748146">
                <a:moveTo>
                  <a:pt x="93023" y="0"/>
                </a:moveTo>
                <a:cubicBezTo>
                  <a:pt x="46511" y="44533"/>
                  <a:pt x="0" y="89066"/>
                  <a:pt x="9896" y="118754"/>
                </a:cubicBezTo>
                <a:cubicBezTo>
                  <a:pt x="19792" y="148442"/>
                  <a:pt x="146462" y="144483"/>
                  <a:pt x="152400" y="178130"/>
                </a:cubicBezTo>
                <a:cubicBezTo>
                  <a:pt x="158338" y="211777"/>
                  <a:pt x="43543" y="285008"/>
                  <a:pt x="45522" y="320634"/>
                </a:cubicBezTo>
                <a:cubicBezTo>
                  <a:pt x="47501" y="356260"/>
                  <a:pt x="162296" y="350322"/>
                  <a:pt x="164275" y="391886"/>
                </a:cubicBezTo>
                <a:cubicBezTo>
                  <a:pt x="166254" y="433450"/>
                  <a:pt x="65314" y="530432"/>
                  <a:pt x="57397" y="570016"/>
                </a:cubicBezTo>
                <a:cubicBezTo>
                  <a:pt x="49480" y="609600"/>
                  <a:pt x="106878" y="599705"/>
                  <a:pt x="116774" y="629393"/>
                </a:cubicBezTo>
                <a:cubicBezTo>
                  <a:pt x="126670" y="659081"/>
                  <a:pt x="121722" y="703613"/>
                  <a:pt x="116774" y="748146"/>
                </a:cubicBezTo>
              </a:path>
            </a:pathLst>
          </a:custGeom>
          <a:noFill/>
          <a:ln w="508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sz="2400" dirty="0">
              <a:solidFill>
                <a:prstClr val="white"/>
              </a:solidFill>
            </a:endParaRPr>
          </a:p>
        </p:txBody>
      </p:sp>
      <p:sp>
        <p:nvSpPr>
          <p:cNvPr id="29" name="TextBox 28"/>
          <p:cNvSpPr txBox="1"/>
          <p:nvPr/>
        </p:nvSpPr>
        <p:spPr bwMode="auto">
          <a:xfrm>
            <a:off x="1070880" y="2397443"/>
            <a:ext cx="1731564" cy="369332"/>
          </a:xfrm>
          <a:prstGeom prst="rect">
            <a:avLst/>
          </a:prstGeom>
          <a:noFill/>
          <a:ln w="9525">
            <a:noFill/>
            <a:miter lim="800000"/>
            <a:headEnd/>
            <a:tailEnd/>
          </a:ln>
        </p:spPr>
        <p:txBody>
          <a:bodyPr wrap="none" rtlCol="0">
            <a:spAutoFit/>
          </a:bodyPr>
          <a:lstStyle/>
          <a:p>
            <a:pPr algn="ctr"/>
            <a:r>
              <a:rPr lang="en-US" dirty="0">
                <a:solidFill>
                  <a:prstClr val="white"/>
                </a:solidFill>
                <a:latin typeface="Intel Clear" panose="020B0604020203020204" pitchFamily="34" charset="0"/>
              </a:rPr>
              <a:t>Create Enclave</a:t>
            </a:r>
          </a:p>
        </p:txBody>
      </p:sp>
      <p:sp>
        <p:nvSpPr>
          <p:cNvPr id="30" name="TextBox 29"/>
          <p:cNvSpPr txBox="1"/>
          <p:nvPr/>
        </p:nvSpPr>
        <p:spPr bwMode="auto">
          <a:xfrm>
            <a:off x="913450" y="3311843"/>
            <a:ext cx="2002471" cy="369332"/>
          </a:xfrm>
          <a:prstGeom prst="rect">
            <a:avLst/>
          </a:prstGeom>
          <a:noFill/>
          <a:ln w="9525">
            <a:noFill/>
            <a:miter lim="800000"/>
            <a:headEnd/>
            <a:tailEnd/>
          </a:ln>
        </p:spPr>
        <p:txBody>
          <a:bodyPr wrap="none" rtlCol="0">
            <a:spAutoFit/>
          </a:bodyPr>
          <a:lstStyle/>
          <a:p>
            <a:pPr algn="ctr"/>
            <a:r>
              <a:rPr lang="en-US" dirty="0">
                <a:solidFill>
                  <a:prstClr val="white"/>
                </a:solidFill>
                <a:latin typeface="Intel Clear" panose="020B0604020203020204" pitchFamily="34" charset="0"/>
              </a:rPr>
              <a:t>CallTrusted Func.</a:t>
            </a:r>
          </a:p>
        </p:txBody>
      </p:sp>
      <p:cxnSp>
        <p:nvCxnSpPr>
          <p:cNvPr id="32" name="Straight Arrow Connector 31"/>
          <p:cNvCxnSpPr>
            <a:stCxn id="30" idx="3"/>
            <a:endCxn id="12" idx="1"/>
          </p:cNvCxnSpPr>
          <p:nvPr/>
        </p:nvCxnSpPr>
        <p:spPr bwMode="auto">
          <a:xfrm flipV="1">
            <a:off x="2915921" y="2511743"/>
            <a:ext cx="684529" cy="984766"/>
          </a:xfrm>
          <a:prstGeom prst="straightConnector1">
            <a:avLst/>
          </a:prstGeom>
          <a:solidFill>
            <a:schemeClr val="accent1"/>
          </a:solidFill>
          <a:ln w="50800" cap="flat" cmpd="sng" algn="ctr">
            <a:solidFill>
              <a:schemeClr val="tx1"/>
            </a:solidFill>
            <a:prstDash val="solid"/>
            <a:round/>
            <a:headEnd type="none" w="med" len="med"/>
            <a:tailEnd type="arrow"/>
          </a:ln>
          <a:effectLst/>
        </p:spPr>
      </p:cxnSp>
      <p:cxnSp>
        <p:nvCxnSpPr>
          <p:cNvPr id="35" name="Straight Arrow Connector 34"/>
          <p:cNvCxnSpPr>
            <a:stCxn id="12" idx="3"/>
            <a:endCxn id="36" idx="1"/>
          </p:cNvCxnSpPr>
          <p:nvPr/>
        </p:nvCxnSpPr>
        <p:spPr bwMode="auto">
          <a:xfrm flipV="1">
            <a:off x="3829050" y="2505909"/>
            <a:ext cx="408444" cy="5834"/>
          </a:xfrm>
          <a:prstGeom prst="straightConnector1">
            <a:avLst/>
          </a:prstGeom>
          <a:solidFill>
            <a:schemeClr val="accent1"/>
          </a:solidFill>
          <a:ln w="50800" cap="flat" cmpd="sng" algn="ctr">
            <a:solidFill>
              <a:schemeClr val="tx1"/>
            </a:solidFill>
            <a:prstDash val="solid"/>
            <a:round/>
            <a:headEnd type="none" w="med" len="med"/>
            <a:tailEnd type="arrow"/>
          </a:ln>
          <a:effectLst/>
        </p:spPr>
      </p:cxnSp>
      <p:sp>
        <p:nvSpPr>
          <p:cNvPr id="36" name="TextBox 35"/>
          <p:cNvSpPr txBox="1"/>
          <p:nvPr/>
        </p:nvSpPr>
        <p:spPr bwMode="auto">
          <a:xfrm>
            <a:off x="4237494" y="2321243"/>
            <a:ext cx="1005404" cy="369332"/>
          </a:xfrm>
          <a:prstGeom prst="rect">
            <a:avLst/>
          </a:prstGeom>
          <a:noFill/>
          <a:ln w="9525">
            <a:noFill/>
            <a:miter lim="800000"/>
            <a:headEnd/>
            <a:tailEnd/>
          </a:ln>
        </p:spPr>
        <p:txBody>
          <a:bodyPr wrap="none" rtlCol="0">
            <a:spAutoFit/>
          </a:bodyPr>
          <a:lstStyle/>
          <a:p>
            <a:pPr algn="ctr"/>
            <a:r>
              <a:rPr lang="en-US" dirty="0">
                <a:solidFill>
                  <a:prstClr val="white"/>
                </a:solidFill>
                <a:latin typeface="Intel Clear" panose="020B0604020203020204" pitchFamily="34" charset="0"/>
              </a:rPr>
              <a:t>Execute</a:t>
            </a:r>
          </a:p>
        </p:txBody>
      </p:sp>
      <p:sp>
        <p:nvSpPr>
          <p:cNvPr id="39" name="TextBox 38"/>
          <p:cNvSpPr txBox="1"/>
          <p:nvPr/>
        </p:nvSpPr>
        <p:spPr bwMode="auto">
          <a:xfrm>
            <a:off x="4228839" y="3140332"/>
            <a:ext cx="886781" cy="369332"/>
          </a:xfrm>
          <a:prstGeom prst="rect">
            <a:avLst/>
          </a:prstGeom>
          <a:noFill/>
          <a:ln w="9525">
            <a:noFill/>
            <a:miter lim="800000"/>
            <a:headEnd/>
            <a:tailEnd/>
          </a:ln>
        </p:spPr>
        <p:txBody>
          <a:bodyPr wrap="none" rtlCol="0">
            <a:spAutoFit/>
          </a:bodyPr>
          <a:lstStyle/>
          <a:p>
            <a:pPr algn="ctr"/>
            <a:r>
              <a:rPr lang="en-US" dirty="0">
                <a:solidFill>
                  <a:prstClr val="white"/>
                </a:solidFill>
                <a:latin typeface="Intel Clear" panose="020B0604020203020204" pitchFamily="34" charset="0"/>
              </a:rPr>
              <a:t>Return</a:t>
            </a:r>
          </a:p>
        </p:txBody>
      </p:sp>
      <p:cxnSp>
        <p:nvCxnSpPr>
          <p:cNvPr id="41" name="Straight Arrow Connector 40"/>
          <p:cNvCxnSpPr>
            <a:stCxn id="39" idx="1"/>
          </p:cNvCxnSpPr>
          <p:nvPr/>
        </p:nvCxnSpPr>
        <p:spPr bwMode="auto">
          <a:xfrm flipH="1">
            <a:off x="3067053" y="3324998"/>
            <a:ext cx="1161786" cy="215443"/>
          </a:xfrm>
          <a:prstGeom prst="straightConnector1">
            <a:avLst/>
          </a:prstGeom>
          <a:solidFill>
            <a:schemeClr val="accent1"/>
          </a:solidFill>
          <a:ln w="50800" cap="flat" cmpd="sng" algn="ctr">
            <a:solidFill>
              <a:schemeClr val="tx1"/>
            </a:solidFill>
            <a:prstDash val="solid"/>
            <a:round/>
            <a:headEnd type="none" w="med" len="med"/>
            <a:tailEnd type="arrow"/>
          </a:ln>
          <a:effectLst/>
        </p:spPr>
      </p:cxnSp>
      <p:sp>
        <p:nvSpPr>
          <p:cNvPr id="42" name="TextBox 41"/>
          <p:cNvSpPr txBox="1"/>
          <p:nvPr/>
        </p:nvSpPr>
        <p:spPr bwMode="auto">
          <a:xfrm>
            <a:off x="1101015" y="3921443"/>
            <a:ext cx="683200" cy="369332"/>
          </a:xfrm>
          <a:prstGeom prst="rect">
            <a:avLst/>
          </a:prstGeom>
          <a:noFill/>
          <a:ln w="9525">
            <a:noFill/>
            <a:miter lim="800000"/>
            <a:headEnd/>
            <a:tailEnd/>
          </a:ln>
        </p:spPr>
        <p:txBody>
          <a:bodyPr wrap="none" rtlCol="0">
            <a:spAutoFit/>
          </a:bodyPr>
          <a:lstStyle/>
          <a:p>
            <a:pPr algn="ctr"/>
            <a:r>
              <a:rPr lang="en-US" dirty="0">
                <a:solidFill>
                  <a:prstClr val="white"/>
                </a:solidFill>
                <a:latin typeface="Intel Clear" panose="020B0604020203020204" pitchFamily="34" charset="0"/>
              </a:rPr>
              <a:t>(etc.)</a:t>
            </a:r>
          </a:p>
        </p:txBody>
      </p:sp>
      <p:sp>
        <p:nvSpPr>
          <p:cNvPr id="43" name="TextBox 42"/>
          <p:cNvSpPr txBox="1"/>
          <p:nvPr/>
        </p:nvSpPr>
        <p:spPr bwMode="auto">
          <a:xfrm>
            <a:off x="2323957" y="723901"/>
            <a:ext cx="1771639" cy="461665"/>
          </a:xfrm>
          <a:prstGeom prst="rect">
            <a:avLst/>
          </a:prstGeom>
          <a:noFill/>
          <a:ln w="9525">
            <a:noFill/>
            <a:miter lim="800000"/>
            <a:headEnd/>
            <a:tailEnd/>
          </a:ln>
        </p:spPr>
        <p:txBody>
          <a:bodyPr wrap="none" rtlCol="0">
            <a:spAutoFit/>
          </a:bodyPr>
          <a:lstStyle/>
          <a:p>
            <a:pPr algn="ctr"/>
            <a:r>
              <a:rPr lang="en-US" sz="2400" dirty="0">
                <a:solidFill>
                  <a:schemeClr val="tx2"/>
                </a:solidFill>
                <a:latin typeface="Intel Clear" panose="020B0604020203020204" pitchFamily="34" charset="0"/>
              </a:rPr>
              <a:t>Application</a:t>
            </a:r>
          </a:p>
        </p:txBody>
      </p:sp>
      <p:sp>
        <p:nvSpPr>
          <p:cNvPr id="48" name="Rectangle 47"/>
          <p:cNvSpPr/>
          <p:nvPr/>
        </p:nvSpPr>
        <p:spPr bwMode="auto">
          <a:xfrm>
            <a:off x="476250" y="5597843"/>
            <a:ext cx="5486400" cy="76200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rtlCol="0" anchor="ctr"/>
          <a:lstStyle/>
          <a:p>
            <a:pPr algn="ctr">
              <a:lnSpc>
                <a:spcPct val="85000"/>
              </a:lnSpc>
              <a:defRPr/>
            </a:pPr>
            <a:r>
              <a:rPr lang="en-US" dirty="0">
                <a:solidFill>
                  <a:prstClr val="white"/>
                </a:solidFill>
                <a:effectLst>
                  <a:outerShdw blurRad="38100" dist="38100" dir="2700000" algn="tl">
                    <a:srgbClr val="000000">
                      <a:alpha val="43137"/>
                    </a:srgbClr>
                  </a:outerShdw>
                </a:effectLst>
                <a:latin typeface="Arial Narrow" pitchFamily="34" charset="0"/>
              </a:rPr>
              <a:t>Other SW</a:t>
            </a:r>
          </a:p>
        </p:txBody>
      </p:sp>
      <p:sp>
        <p:nvSpPr>
          <p:cNvPr id="49" name="TextBox 48"/>
          <p:cNvSpPr txBox="1"/>
          <p:nvPr/>
        </p:nvSpPr>
        <p:spPr bwMode="auto">
          <a:xfrm>
            <a:off x="3267671" y="1864044"/>
            <a:ext cx="1010213" cy="338554"/>
          </a:xfrm>
          <a:prstGeom prst="rect">
            <a:avLst/>
          </a:prstGeom>
          <a:noFill/>
          <a:ln w="9525">
            <a:noFill/>
            <a:miter lim="800000"/>
            <a:headEnd/>
            <a:tailEnd/>
          </a:ln>
        </p:spPr>
        <p:txBody>
          <a:bodyPr wrap="none" rtlCol="0">
            <a:spAutoFit/>
          </a:bodyPr>
          <a:lstStyle/>
          <a:p>
            <a:pPr algn="ctr"/>
            <a:r>
              <a:rPr lang="en-US" sz="1600" dirty="0">
                <a:solidFill>
                  <a:prstClr val="white"/>
                </a:solidFill>
                <a:latin typeface="Intel Clear" panose="020B0604020203020204" pitchFamily="34" charset="0"/>
              </a:rPr>
              <a:t>Call Gate</a:t>
            </a:r>
          </a:p>
        </p:txBody>
      </p:sp>
      <p:sp>
        <p:nvSpPr>
          <p:cNvPr id="60" name="TextBox 59"/>
          <p:cNvSpPr txBox="1"/>
          <p:nvPr/>
        </p:nvSpPr>
        <p:spPr bwMode="auto">
          <a:xfrm>
            <a:off x="6329319" y="1254443"/>
            <a:ext cx="5386431" cy="3962400"/>
          </a:xfrm>
          <a:prstGeom prst="rect">
            <a:avLst/>
          </a:prstGeom>
          <a:noFill/>
          <a:ln w="9525">
            <a:noFill/>
            <a:miter lim="800000"/>
            <a:headEnd/>
            <a:tailEnd/>
          </a:ln>
        </p:spPr>
        <p:txBody>
          <a:bodyPr wrap="square" lIns="91440" rtlCol="0">
            <a:noAutofit/>
          </a:bodyPr>
          <a:lstStyle/>
          <a:p>
            <a:pPr marL="285744" indent="-285744">
              <a:spcBef>
                <a:spcPts val="1200"/>
              </a:spcBef>
              <a:spcAft>
                <a:spcPts val="1200"/>
              </a:spcAft>
              <a:buFont typeface="+mj-lt"/>
              <a:buAutoNum type="arabicPeriod"/>
            </a:pPr>
            <a:r>
              <a:rPr lang="en-US" dirty="0">
                <a:solidFill>
                  <a:schemeClr val="tx2"/>
                </a:solidFill>
                <a:latin typeface="Intel Clear" panose="020B0604020203020204" pitchFamily="34" charset="0"/>
              </a:rPr>
              <a:t>App is built with trusted and untrusted parts</a:t>
            </a:r>
          </a:p>
          <a:p>
            <a:pPr marL="285744" indent="-285744">
              <a:spcBef>
                <a:spcPts val="1200"/>
              </a:spcBef>
              <a:spcAft>
                <a:spcPts val="1200"/>
              </a:spcAft>
              <a:buFont typeface="+mj-lt"/>
              <a:buAutoNum type="arabicPeriod"/>
            </a:pPr>
            <a:r>
              <a:rPr lang="en-US" dirty="0">
                <a:solidFill>
                  <a:schemeClr val="tx2"/>
                </a:solidFill>
                <a:latin typeface="Intel Clear" panose="020B0604020203020204" pitchFamily="34" charset="0"/>
              </a:rPr>
              <a:t>App runs &amp; creates enclave which is placed in HW-protected memory</a:t>
            </a:r>
          </a:p>
          <a:p>
            <a:pPr marL="285744" indent="-285744">
              <a:spcBef>
                <a:spcPts val="1200"/>
              </a:spcBef>
              <a:spcAft>
                <a:spcPts val="1200"/>
              </a:spcAft>
              <a:buFont typeface="+mj-lt"/>
              <a:buAutoNum type="arabicPeriod"/>
            </a:pPr>
            <a:r>
              <a:rPr lang="en-US" dirty="0">
                <a:solidFill>
                  <a:schemeClr val="tx2"/>
                </a:solidFill>
                <a:latin typeface="Intel Clear" panose="020B0604020203020204" pitchFamily="34" charset="0"/>
              </a:rPr>
              <a:t>Trusted function is called</a:t>
            </a:r>
          </a:p>
          <a:p>
            <a:pPr marL="742950" lvl="1" indent="-285750">
              <a:spcBef>
                <a:spcPts val="600"/>
              </a:spcBef>
              <a:spcAft>
                <a:spcPts val="600"/>
              </a:spcAft>
              <a:buFont typeface="Arial" panose="020B0604020202020204" pitchFamily="34" charset="0"/>
              <a:buChar char="•"/>
            </a:pPr>
            <a:r>
              <a:rPr lang="en-US" dirty="0">
                <a:solidFill>
                  <a:schemeClr val="tx2"/>
                </a:solidFill>
                <a:latin typeface="Intel Clear" panose="020B0604020203020204" pitchFamily="34" charset="0"/>
              </a:rPr>
              <a:t>Code running inside enclave sees data in clear</a:t>
            </a:r>
          </a:p>
          <a:p>
            <a:pPr marL="742950" lvl="1" indent="-285750">
              <a:spcBef>
                <a:spcPts val="600"/>
              </a:spcBef>
              <a:spcAft>
                <a:spcPts val="600"/>
              </a:spcAft>
              <a:buFont typeface="Arial" panose="020B0604020202020204" pitchFamily="34" charset="0"/>
              <a:buChar char="•"/>
            </a:pPr>
            <a:r>
              <a:rPr lang="en-US" dirty="0">
                <a:solidFill>
                  <a:schemeClr val="tx2"/>
                </a:solidFill>
                <a:latin typeface="Intel Clear" panose="020B0604020203020204" pitchFamily="34" charset="0"/>
              </a:rPr>
              <a:t>External access to data is denied by HW</a:t>
            </a:r>
          </a:p>
          <a:p>
            <a:pPr marL="285744" indent="-285744">
              <a:spcBef>
                <a:spcPts val="1200"/>
              </a:spcBef>
              <a:spcAft>
                <a:spcPts val="1200"/>
              </a:spcAft>
              <a:buFont typeface="+mj-lt"/>
              <a:buAutoNum type="arabicPeriod"/>
            </a:pPr>
            <a:r>
              <a:rPr lang="en-US" dirty="0">
                <a:solidFill>
                  <a:schemeClr val="tx2"/>
                </a:solidFill>
                <a:latin typeface="Intel Clear" panose="020B0604020203020204" pitchFamily="34" charset="0"/>
              </a:rPr>
              <a:t>Function returns; enclave data remains in trusted memory</a:t>
            </a:r>
          </a:p>
        </p:txBody>
      </p:sp>
      <p:sp>
        <p:nvSpPr>
          <p:cNvPr id="37" name="TextBox 36"/>
          <p:cNvSpPr txBox="1"/>
          <p:nvPr/>
        </p:nvSpPr>
        <p:spPr bwMode="auto">
          <a:xfrm>
            <a:off x="3905250" y="3692844"/>
            <a:ext cx="1718740" cy="307777"/>
          </a:xfrm>
          <a:prstGeom prst="rect">
            <a:avLst/>
          </a:prstGeom>
          <a:noFill/>
          <a:ln w="9525">
            <a:noFill/>
            <a:miter lim="800000"/>
            <a:headEnd/>
            <a:tailEnd/>
          </a:ln>
        </p:spPr>
        <p:txBody>
          <a:bodyPr wrap="none" rtlCol="0">
            <a:spAutoFit/>
          </a:bodyPr>
          <a:lstStyle/>
          <a:p>
            <a:r>
              <a:rPr lang="en-US" sz="1400" dirty="0">
                <a:solidFill>
                  <a:prstClr val="white"/>
                </a:solidFill>
                <a:latin typeface="Intel Clear" panose="020B0604020203020204" pitchFamily="34" charset="0"/>
              </a:rPr>
              <a:t>SSN: 999-84-2611</a:t>
            </a:r>
          </a:p>
        </p:txBody>
      </p:sp>
      <p:sp>
        <p:nvSpPr>
          <p:cNvPr id="38" name="TextBox 37"/>
          <p:cNvSpPr txBox="1"/>
          <p:nvPr/>
        </p:nvSpPr>
        <p:spPr bwMode="auto">
          <a:xfrm>
            <a:off x="3905250" y="3692844"/>
            <a:ext cx="1654620" cy="307777"/>
          </a:xfrm>
          <a:prstGeom prst="rect">
            <a:avLst/>
          </a:prstGeom>
          <a:noFill/>
          <a:ln w="9525">
            <a:noFill/>
            <a:miter lim="800000"/>
            <a:headEnd/>
            <a:tailEnd/>
          </a:ln>
        </p:spPr>
        <p:txBody>
          <a:bodyPr wrap="none" rtlCol="0">
            <a:spAutoFit/>
          </a:bodyPr>
          <a:lstStyle/>
          <a:p>
            <a:r>
              <a:rPr lang="en-US" sz="1400" dirty="0">
                <a:solidFill>
                  <a:prstClr val="white"/>
                </a:solidFill>
                <a:latin typeface="Intel Clear" panose="020B0604020203020204" pitchFamily="34" charset="0"/>
              </a:rPr>
              <a:t>m8U3bcV#zP49Q</a:t>
            </a:r>
          </a:p>
        </p:txBody>
      </p:sp>
      <p:pic>
        <p:nvPicPr>
          <p:cNvPr id="1026" name="Picture 2" descr="C:\Documents and Settings\SJTolopk\Local Settings\Temporary Internet Files\Content.IE5\WT0VN1O0\MCj04415000000[1].png"/>
          <p:cNvPicPr>
            <a:picLocks noChangeAspect="1" noChangeArrowheads="1"/>
          </p:cNvPicPr>
          <p:nvPr/>
        </p:nvPicPr>
        <p:blipFill>
          <a:blip r:embed="rId3" cstate="print"/>
          <a:srcRect/>
          <a:stretch>
            <a:fillRect/>
          </a:stretch>
        </p:blipFill>
        <p:spPr bwMode="auto">
          <a:xfrm>
            <a:off x="5048251" y="1940244"/>
            <a:ext cx="661987" cy="661987"/>
          </a:xfrm>
          <a:prstGeom prst="rect">
            <a:avLst/>
          </a:prstGeom>
          <a:noFill/>
        </p:spPr>
      </p:pic>
      <p:pic>
        <p:nvPicPr>
          <p:cNvPr id="1027" name="Picture 3" descr="C:\Documents and Settings\SJTolopk\Local Settings\Temporary Internet Files\Content.IE5\B9PKG60E\MCj04414990000[1].png"/>
          <p:cNvPicPr>
            <a:picLocks noChangeAspect="1" noChangeArrowheads="1"/>
          </p:cNvPicPr>
          <p:nvPr/>
        </p:nvPicPr>
        <p:blipFill>
          <a:blip r:embed="rId4" cstate="print"/>
          <a:srcRect/>
          <a:stretch>
            <a:fillRect/>
          </a:stretch>
        </p:blipFill>
        <p:spPr bwMode="auto">
          <a:xfrm>
            <a:off x="5048251" y="1940244"/>
            <a:ext cx="661987" cy="661987"/>
          </a:xfrm>
          <a:prstGeom prst="rect">
            <a:avLst/>
          </a:prstGeom>
          <a:noFill/>
        </p:spPr>
      </p:pic>
      <p:grpSp>
        <p:nvGrpSpPr>
          <p:cNvPr id="3" name="Group 52"/>
          <p:cNvGrpSpPr/>
          <p:nvPr/>
        </p:nvGrpSpPr>
        <p:grpSpPr>
          <a:xfrm>
            <a:off x="4057650" y="4226245"/>
            <a:ext cx="1295400" cy="1371599"/>
            <a:chOff x="4038600" y="4267200"/>
            <a:chExt cx="1295400" cy="1371599"/>
          </a:xfrm>
        </p:grpSpPr>
        <p:sp>
          <p:nvSpPr>
            <p:cNvPr id="47" name="Right Arrow 46"/>
            <p:cNvSpPr/>
            <p:nvPr/>
          </p:nvSpPr>
          <p:spPr bwMode="auto">
            <a:xfrm rot="16200000">
              <a:off x="4000500" y="4305300"/>
              <a:ext cx="1371599" cy="1295400"/>
            </a:xfrm>
            <a:prstGeom prst="rightArrow">
              <a:avLst/>
            </a:prstGeom>
            <a:solidFill>
              <a:srgbClr val="E1CE0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endParaRPr lang="en-US" sz="2400"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endParaRPr>
            </a:p>
          </p:txBody>
        </p:sp>
        <p:pic>
          <p:nvPicPr>
            <p:cNvPr id="50" name="Picture 5" descr="C:\Documents and Settings\SJTolopk\Local Settings\Temporary Internet Files\Content.IE5\3IAZLS7K\MCj03036750000[1].wmf"/>
            <p:cNvPicPr>
              <a:picLocks noChangeAspect="1" noChangeArrowheads="1"/>
            </p:cNvPicPr>
            <p:nvPr/>
          </p:nvPicPr>
          <p:blipFill>
            <a:blip r:embed="rId5" cstate="print"/>
            <a:srcRect/>
            <a:stretch>
              <a:fillRect/>
            </a:stretch>
          </p:blipFill>
          <p:spPr bwMode="auto">
            <a:xfrm>
              <a:off x="4343400" y="4720722"/>
              <a:ext cx="685800" cy="689478"/>
            </a:xfrm>
            <a:prstGeom prst="rect">
              <a:avLst/>
            </a:prstGeom>
            <a:noFill/>
            <a:effectLst>
              <a:outerShdw blurRad="50800" dist="88900" dir="2700000" algn="tl" rotWithShape="0">
                <a:prstClr val="black">
                  <a:alpha val="40000"/>
                </a:prstClr>
              </a:outerShdw>
            </a:effectLst>
          </p:spPr>
        </p:pic>
      </p:grpSp>
      <p:sp>
        <p:nvSpPr>
          <p:cNvPr id="44" name="Slide Number Placeholder 43"/>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EE2556C5-CE8C-6547-B838-EA80C61A4AF7}" type="slidenum">
              <a:rPr lang="en-US" smtClean="0">
                <a:solidFill>
                  <a:prstClr val="white"/>
                </a:solidFill>
              </a:rPr>
              <a:pPr>
                <a:defRPr/>
              </a:pPr>
              <a:t>28</a:t>
            </a:fld>
            <a:endParaRPr lang="en-US"/>
          </a:p>
        </p:txBody>
      </p:sp>
    </p:spTree>
    <p:extLst>
      <p:ext uri="{BB962C8B-B14F-4D97-AF65-F5344CB8AC3E}">
        <p14:creationId xmlns:p14="http://schemas.microsoft.com/office/powerpoint/2010/main" val="32972879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wipe(up)">
                                      <p:cBhvr>
                                        <p:cTn id="7" dur="1000"/>
                                        <p:tgtEl>
                                          <p:spTgt spid="60">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0">
                                            <p:txEl>
                                              <p:pRg st="1" end="1"/>
                                            </p:txEl>
                                          </p:spTgt>
                                        </p:tgtEl>
                                        <p:attrNameLst>
                                          <p:attrName>style.visibility</p:attrName>
                                        </p:attrNameLst>
                                      </p:cBhvr>
                                      <p:to>
                                        <p:strVal val="visible"/>
                                      </p:to>
                                    </p:set>
                                    <p:animEffect transition="in" filter="wipe(up)">
                                      <p:cBhvr>
                                        <p:cTn id="20" dur="1000"/>
                                        <p:tgtEl>
                                          <p:spTgt spid="60">
                                            <p:txEl>
                                              <p:pRg st="1" end="1"/>
                                            </p:txEl>
                                          </p:spTgt>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dissolve">
                                      <p:cBhvr>
                                        <p:cTn id="28" dur="500"/>
                                        <p:tgtEl>
                                          <p:spTgt spid="29"/>
                                        </p:tgtEl>
                                      </p:cBhvr>
                                    </p:animEffect>
                                  </p:childTnLst>
                                </p:cTn>
                              </p:par>
                              <p:par>
                                <p:cTn id="29" presetID="23" presetClass="entr" presetSubtype="16"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p:cTn id="31" dur="500" fill="hold"/>
                                        <p:tgtEl>
                                          <p:spTgt spid="1026"/>
                                        </p:tgtEl>
                                        <p:attrNameLst>
                                          <p:attrName>ppt_w</p:attrName>
                                        </p:attrNameLst>
                                      </p:cBhvr>
                                      <p:tavLst>
                                        <p:tav tm="0">
                                          <p:val>
                                            <p:fltVal val="0"/>
                                          </p:val>
                                        </p:tav>
                                        <p:tav tm="100000">
                                          <p:val>
                                            <p:strVal val="#ppt_w"/>
                                          </p:val>
                                        </p:tav>
                                      </p:tavLst>
                                    </p:anim>
                                    <p:anim calcmode="lin" valueType="num">
                                      <p:cBhvr>
                                        <p:cTn id="32" dur="500" fill="hold"/>
                                        <p:tgtEl>
                                          <p:spTgt spid="1026"/>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12" presetClass="entr" presetSubtype="2"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slide(fromRight)">
                                      <p:cBhvr>
                                        <p:cTn id="36" dur="500"/>
                                        <p:tgtEl>
                                          <p:spTgt spid="11"/>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slide(fromRight)">
                                      <p:cBhvr>
                                        <p:cTn id="39" dur="500"/>
                                        <p:tgtEl>
                                          <p:spTgt spid="12"/>
                                        </p:tgtEl>
                                      </p:cBhvr>
                                    </p:animEffect>
                                  </p:childTnLst>
                                </p:cTn>
                              </p:par>
                              <p:par>
                                <p:cTn id="40" presetID="12" presetClass="entr" presetSubtype="2"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slide(fromRight)">
                                      <p:cBhvr>
                                        <p:cTn id="42" dur="500"/>
                                        <p:tgtEl>
                                          <p:spTgt spid="13"/>
                                        </p:tgtEl>
                                      </p:cBhvr>
                                    </p:animEffect>
                                  </p:childTnLst>
                                </p:cTn>
                              </p:par>
                              <p:par>
                                <p:cTn id="43" presetID="12" presetClass="entr" presetSubtype="2"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slide(fromRight)">
                                      <p:cBhvr>
                                        <p:cTn id="45" dur="500"/>
                                        <p:tgtEl>
                                          <p:spTgt spid="14"/>
                                        </p:tgtEl>
                                      </p:cBhvr>
                                    </p:animEffect>
                                  </p:childTnLst>
                                </p:cTn>
                              </p:par>
                              <p:par>
                                <p:cTn id="46" presetID="12" presetClass="entr" presetSubtype="2"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slide(fromRight)">
                                      <p:cBhvr>
                                        <p:cTn id="48" dur="500"/>
                                        <p:tgtEl>
                                          <p:spTgt spid="15"/>
                                        </p:tgtEl>
                                      </p:cBhvr>
                                    </p:animEffect>
                                  </p:childTnLst>
                                </p:cTn>
                              </p:par>
                              <p:par>
                                <p:cTn id="49" presetID="12" presetClass="entr" presetSubtype="2"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slide(fromRight)">
                                      <p:cBhvr>
                                        <p:cTn id="51" dur="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60">
                                            <p:txEl>
                                              <p:pRg st="2" end="2"/>
                                            </p:txEl>
                                          </p:spTgt>
                                        </p:tgtEl>
                                        <p:attrNameLst>
                                          <p:attrName>style.visibility</p:attrName>
                                        </p:attrNameLst>
                                      </p:cBhvr>
                                      <p:to>
                                        <p:strVal val="visible"/>
                                      </p:to>
                                    </p:set>
                                    <p:animEffect transition="in" filter="wipe(up)">
                                      <p:cBhvr>
                                        <p:cTn id="56" dur="1000"/>
                                        <p:tgtEl>
                                          <p:spTgt spid="60">
                                            <p:txEl>
                                              <p:pRg st="2" end="2"/>
                                            </p:tx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60">
                                            <p:txEl>
                                              <p:pRg st="3" end="3"/>
                                            </p:txEl>
                                          </p:spTgt>
                                        </p:tgtEl>
                                        <p:attrNameLst>
                                          <p:attrName>style.visibility</p:attrName>
                                        </p:attrNameLst>
                                      </p:cBhvr>
                                      <p:to>
                                        <p:strVal val="visible"/>
                                      </p:to>
                                    </p:set>
                                    <p:animEffect transition="in" filter="wipe(up)">
                                      <p:cBhvr>
                                        <p:cTn id="59" dur="1000"/>
                                        <p:tgtEl>
                                          <p:spTgt spid="60">
                                            <p:txEl>
                                              <p:pRg st="3" end="3"/>
                                            </p:tx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60">
                                            <p:txEl>
                                              <p:pRg st="4" end="4"/>
                                            </p:txEl>
                                          </p:spTgt>
                                        </p:tgtEl>
                                        <p:attrNameLst>
                                          <p:attrName>style.visibility</p:attrName>
                                        </p:attrNameLst>
                                      </p:cBhvr>
                                      <p:to>
                                        <p:strVal val="visible"/>
                                      </p:to>
                                    </p:set>
                                    <p:animEffect transition="in" filter="wipe(up)">
                                      <p:cBhvr>
                                        <p:cTn id="62" dur="1000"/>
                                        <p:tgtEl>
                                          <p:spTgt spid="60">
                                            <p:txEl>
                                              <p:pRg st="4" end="4"/>
                                            </p:txEl>
                                          </p:spTgt>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up)">
                                      <p:cBhvr>
                                        <p:cTn id="66" dur="500"/>
                                        <p:tgtEl>
                                          <p:spTgt spid="24"/>
                                        </p:tgtEl>
                                      </p:cBhvr>
                                    </p:animEffect>
                                  </p:childTnLst>
                                </p:cTn>
                              </p:par>
                            </p:childTnLst>
                          </p:cTn>
                        </p:par>
                        <p:par>
                          <p:cTn id="67" fill="hold">
                            <p:stCondLst>
                              <p:cond delay="1500"/>
                            </p:stCondLst>
                            <p:childTnLst>
                              <p:par>
                                <p:cTn id="68" presetID="9" presetClass="entr" presetSubtype="0" fill="hold" grpId="0"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dissolve">
                                      <p:cBhvr>
                                        <p:cTn id="70" dur="500"/>
                                        <p:tgtEl>
                                          <p:spTgt spid="30"/>
                                        </p:tgtEl>
                                      </p:cBhvr>
                                    </p:animEffect>
                                  </p:childTnLst>
                                </p:cTn>
                              </p:par>
                            </p:childTnLst>
                          </p:cTn>
                        </p:par>
                        <p:par>
                          <p:cTn id="71" fill="hold">
                            <p:stCondLst>
                              <p:cond delay="2000"/>
                            </p:stCondLst>
                            <p:childTnLst>
                              <p:par>
                                <p:cTn id="72" presetID="22" presetClass="entr" presetSubtype="8"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left)">
                                      <p:cBhvr>
                                        <p:cTn id="74" dur="500"/>
                                        <p:tgtEl>
                                          <p:spTgt spid="32"/>
                                        </p:tgtEl>
                                      </p:cBhvr>
                                    </p:animEffect>
                                  </p:childTnLst>
                                </p:cTn>
                              </p:par>
                            </p:childTnLst>
                          </p:cTn>
                        </p:par>
                        <p:par>
                          <p:cTn id="75" fill="hold">
                            <p:stCondLst>
                              <p:cond delay="2500"/>
                            </p:stCondLst>
                            <p:childTnLst>
                              <p:par>
                                <p:cTn id="76" presetID="22" presetClass="entr" presetSubtype="8" fill="hold" nodeType="after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wipe(left)">
                                      <p:cBhvr>
                                        <p:cTn id="78" dur="500"/>
                                        <p:tgtEl>
                                          <p:spTgt spid="35"/>
                                        </p:tgtEl>
                                      </p:cBhvr>
                                    </p:animEffect>
                                  </p:childTnLst>
                                </p:cTn>
                              </p:par>
                              <p:par>
                                <p:cTn id="79" presetID="1" presetClass="exit" presetSubtype="0" fill="hold" nodeType="withEffect">
                                  <p:stCondLst>
                                    <p:cond delay="0"/>
                                  </p:stCondLst>
                                  <p:childTnLst>
                                    <p:set>
                                      <p:cBhvr>
                                        <p:cTn id="80" dur="1" fill="hold">
                                          <p:stCondLst>
                                            <p:cond delay="0"/>
                                          </p:stCondLst>
                                        </p:cTn>
                                        <p:tgtEl>
                                          <p:spTgt spid="1026"/>
                                        </p:tgtEl>
                                        <p:attrNameLst>
                                          <p:attrName>style.visibility</p:attrName>
                                        </p:attrNameLst>
                                      </p:cBhvr>
                                      <p:to>
                                        <p:strVal val="hidden"/>
                                      </p:to>
                                    </p:set>
                                  </p:childTnLst>
                                </p:cTn>
                              </p:par>
                              <p:par>
                                <p:cTn id="81" presetID="23" presetClass="entr" presetSubtype="16" fill="hold" nodeType="withEffect">
                                  <p:stCondLst>
                                    <p:cond delay="0"/>
                                  </p:stCondLst>
                                  <p:childTnLst>
                                    <p:set>
                                      <p:cBhvr>
                                        <p:cTn id="82" dur="1" fill="hold">
                                          <p:stCondLst>
                                            <p:cond delay="0"/>
                                          </p:stCondLst>
                                        </p:cTn>
                                        <p:tgtEl>
                                          <p:spTgt spid="1027"/>
                                        </p:tgtEl>
                                        <p:attrNameLst>
                                          <p:attrName>style.visibility</p:attrName>
                                        </p:attrNameLst>
                                      </p:cBhvr>
                                      <p:to>
                                        <p:strVal val="visible"/>
                                      </p:to>
                                    </p:set>
                                    <p:anim calcmode="lin" valueType="num">
                                      <p:cBhvr>
                                        <p:cTn id="83" dur="500" fill="hold"/>
                                        <p:tgtEl>
                                          <p:spTgt spid="1027"/>
                                        </p:tgtEl>
                                        <p:attrNameLst>
                                          <p:attrName>ppt_w</p:attrName>
                                        </p:attrNameLst>
                                      </p:cBhvr>
                                      <p:tavLst>
                                        <p:tav tm="0">
                                          <p:val>
                                            <p:fltVal val="0"/>
                                          </p:val>
                                        </p:tav>
                                        <p:tav tm="100000">
                                          <p:val>
                                            <p:strVal val="#ppt_w"/>
                                          </p:val>
                                        </p:tav>
                                      </p:tavLst>
                                    </p:anim>
                                    <p:anim calcmode="lin" valueType="num">
                                      <p:cBhvr>
                                        <p:cTn id="84" dur="500" fill="hold"/>
                                        <p:tgtEl>
                                          <p:spTgt spid="1027"/>
                                        </p:tgtEl>
                                        <p:attrNameLst>
                                          <p:attrName>ppt_h</p:attrName>
                                        </p:attrNameLst>
                                      </p:cBhvr>
                                      <p:tavLst>
                                        <p:tav tm="0">
                                          <p:val>
                                            <p:fltVal val="0"/>
                                          </p:val>
                                        </p:tav>
                                        <p:tav tm="100000">
                                          <p:val>
                                            <p:strVal val="#ppt_h"/>
                                          </p:val>
                                        </p:tav>
                                      </p:tavLst>
                                    </p:anim>
                                  </p:childTnLst>
                                </p:cTn>
                              </p:par>
                              <p:par>
                                <p:cTn id="85" presetID="9"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dissolve">
                                      <p:cBhvr>
                                        <p:cTn id="87" dur="500"/>
                                        <p:tgtEl>
                                          <p:spTgt spid="37"/>
                                        </p:tgtEl>
                                      </p:cBhvr>
                                    </p:animEffect>
                                  </p:childTnLst>
                                </p:cTn>
                              </p:par>
                            </p:childTnLst>
                          </p:cTn>
                        </p:par>
                        <p:par>
                          <p:cTn id="88" fill="hold">
                            <p:stCondLst>
                              <p:cond delay="3000"/>
                            </p:stCondLst>
                            <p:childTnLst>
                              <p:par>
                                <p:cTn id="89" presetID="9" presetClass="entr" presetSubtype="0"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dissolve">
                                      <p:cBhvr>
                                        <p:cTn id="91" dur="500"/>
                                        <p:tgtEl>
                                          <p:spTgt spid="36"/>
                                        </p:tgtEl>
                                      </p:cBhvr>
                                    </p:animEffect>
                                  </p:childTnLst>
                                </p:cTn>
                              </p:par>
                            </p:childTnLst>
                          </p:cTn>
                        </p:par>
                        <p:par>
                          <p:cTn id="92" fill="hold">
                            <p:stCondLst>
                              <p:cond delay="3500"/>
                            </p:stCondLst>
                            <p:childTnLst>
                              <p:par>
                                <p:cTn id="93" presetID="22" presetClass="entr" presetSubtype="1" fill="hold" grpId="0" nodeType="after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wipe(up)">
                                      <p:cBhvr>
                                        <p:cTn id="95" dur="500"/>
                                        <p:tgtEl>
                                          <p:spTgt spid="26"/>
                                        </p:tgtEl>
                                      </p:cBhvr>
                                    </p:animEffect>
                                  </p:childTnLst>
                                </p:cTn>
                              </p:par>
                              <p:par>
                                <p:cTn id="96" presetID="22" presetClass="entr" presetSubtype="4" fill="hold" nodeType="with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wipe(down)">
                                      <p:cBhvr>
                                        <p:cTn id="98" dur="500"/>
                                        <p:tgtEl>
                                          <p:spTgt spid="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60">
                                            <p:txEl>
                                              <p:pRg st="5" end="5"/>
                                            </p:txEl>
                                          </p:spTgt>
                                        </p:tgtEl>
                                        <p:attrNameLst>
                                          <p:attrName>style.visibility</p:attrName>
                                        </p:attrNameLst>
                                      </p:cBhvr>
                                      <p:to>
                                        <p:strVal val="visible"/>
                                      </p:to>
                                    </p:set>
                                    <p:animEffect transition="in" filter="wipe(up)">
                                      <p:cBhvr>
                                        <p:cTn id="103" dur="1000"/>
                                        <p:tgtEl>
                                          <p:spTgt spid="60">
                                            <p:txEl>
                                              <p:pRg st="5" end="5"/>
                                            </p:txEl>
                                          </p:spTgt>
                                        </p:tgtEl>
                                      </p:cBhvr>
                                    </p:animEffect>
                                  </p:childTnLst>
                                </p:cTn>
                              </p:par>
                            </p:childTnLst>
                          </p:cTn>
                        </p:par>
                        <p:par>
                          <p:cTn id="104" fill="hold">
                            <p:stCondLst>
                              <p:cond delay="1000"/>
                            </p:stCondLst>
                            <p:childTnLst>
                              <p:par>
                                <p:cTn id="105" presetID="9" presetClass="entr" presetSubtype="0" fill="hold" grpId="0"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dissolve">
                                      <p:cBhvr>
                                        <p:cTn id="107" dur="500"/>
                                        <p:tgtEl>
                                          <p:spTgt spid="39"/>
                                        </p:tgtEl>
                                      </p:cBhvr>
                                    </p:animEffect>
                                  </p:childTnLst>
                                </p:cTn>
                              </p:par>
                            </p:childTnLst>
                          </p:cTn>
                        </p:par>
                        <p:par>
                          <p:cTn id="108" fill="hold">
                            <p:stCondLst>
                              <p:cond delay="1500"/>
                            </p:stCondLst>
                            <p:childTnLst>
                              <p:par>
                                <p:cTn id="109" presetID="22" presetClass="entr" presetSubtype="2" fill="hold" nodeType="after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wipe(right)">
                                      <p:cBhvr>
                                        <p:cTn id="111" dur="500"/>
                                        <p:tgtEl>
                                          <p:spTgt spid="41"/>
                                        </p:tgtEl>
                                      </p:cBhvr>
                                    </p:animEffect>
                                  </p:childTnLst>
                                </p:cTn>
                              </p:par>
                              <p:par>
                                <p:cTn id="112" presetID="1" presetClass="exit" presetSubtype="0" fill="hold" nodeType="withEffect">
                                  <p:stCondLst>
                                    <p:cond delay="0"/>
                                  </p:stCondLst>
                                  <p:childTnLst>
                                    <p:set>
                                      <p:cBhvr>
                                        <p:cTn id="113" dur="1" fill="hold">
                                          <p:stCondLst>
                                            <p:cond delay="0"/>
                                          </p:stCondLst>
                                        </p:cTn>
                                        <p:tgtEl>
                                          <p:spTgt spid="1027"/>
                                        </p:tgtEl>
                                        <p:attrNameLst>
                                          <p:attrName>style.visibility</p:attrName>
                                        </p:attrNameLst>
                                      </p:cBhvr>
                                      <p:to>
                                        <p:strVal val="hidden"/>
                                      </p:to>
                                    </p:set>
                                  </p:childTnLst>
                                </p:cTn>
                              </p:par>
                              <p:par>
                                <p:cTn id="114" presetID="23" presetClass="entr" presetSubtype="16" fill="hold" nodeType="withEffect">
                                  <p:stCondLst>
                                    <p:cond delay="0"/>
                                  </p:stCondLst>
                                  <p:childTnLst>
                                    <p:set>
                                      <p:cBhvr>
                                        <p:cTn id="115" dur="1" fill="hold">
                                          <p:stCondLst>
                                            <p:cond delay="0"/>
                                          </p:stCondLst>
                                        </p:cTn>
                                        <p:tgtEl>
                                          <p:spTgt spid="1026"/>
                                        </p:tgtEl>
                                        <p:attrNameLst>
                                          <p:attrName>style.visibility</p:attrName>
                                        </p:attrNameLst>
                                      </p:cBhvr>
                                      <p:to>
                                        <p:strVal val="visible"/>
                                      </p:to>
                                    </p:set>
                                    <p:anim calcmode="lin" valueType="num">
                                      <p:cBhvr>
                                        <p:cTn id="116" dur="500" fill="hold"/>
                                        <p:tgtEl>
                                          <p:spTgt spid="1026"/>
                                        </p:tgtEl>
                                        <p:attrNameLst>
                                          <p:attrName>ppt_w</p:attrName>
                                        </p:attrNameLst>
                                      </p:cBhvr>
                                      <p:tavLst>
                                        <p:tav tm="0">
                                          <p:val>
                                            <p:fltVal val="0"/>
                                          </p:val>
                                        </p:tav>
                                        <p:tav tm="100000">
                                          <p:val>
                                            <p:strVal val="#ppt_w"/>
                                          </p:val>
                                        </p:tav>
                                      </p:tavLst>
                                    </p:anim>
                                    <p:anim calcmode="lin" valueType="num">
                                      <p:cBhvr>
                                        <p:cTn id="117" dur="500" fill="hold"/>
                                        <p:tgtEl>
                                          <p:spTgt spid="1026"/>
                                        </p:tgtEl>
                                        <p:attrNameLst>
                                          <p:attrName>ppt_h</p:attrName>
                                        </p:attrNameLst>
                                      </p:cBhvr>
                                      <p:tavLst>
                                        <p:tav tm="0">
                                          <p:val>
                                            <p:fltVal val="0"/>
                                          </p:val>
                                        </p:tav>
                                        <p:tav tm="100000">
                                          <p:val>
                                            <p:strVal val="#ppt_h"/>
                                          </p:val>
                                        </p:tav>
                                      </p:tavLst>
                                    </p:anim>
                                  </p:childTnLst>
                                </p:cTn>
                              </p:par>
                              <p:par>
                                <p:cTn id="118" presetID="9" presetClass="exit" presetSubtype="0" fill="hold" grpId="1" nodeType="withEffect">
                                  <p:stCondLst>
                                    <p:cond delay="0"/>
                                  </p:stCondLst>
                                  <p:childTnLst>
                                    <p:animEffect transition="out" filter="dissolve">
                                      <p:cBhvr>
                                        <p:cTn id="119" dur="500"/>
                                        <p:tgtEl>
                                          <p:spTgt spid="37"/>
                                        </p:tgtEl>
                                      </p:cBhvr>
                                    </p:animEffect>
                                    <p:set>
                                      <p:cBhvr>
                                        <p:cTn id="120" dur="1" fill="hold">
                                          <p:stCondLst>
                                            <p:cond delay="499"/>
                                          </p:stCondLst>
                                        </p:cTn>
                                        <p:tgtEl>
                                          <p:spTgt spid="37"/>
                                        </p:tgtEl>
                                        <p:attrNameLst>
                                          <p:attrName>style.visibility</p:attrName>
                                        </p:attrNameLst>
                                      </p:cBhvr>
                                      <p:to>
                                        <p:strVal val="hidden"/>
                                      </p:to>
                                    </p:set>
                                  </p:childTnLst>
                                </p:cTn>
                              </p:par>
                              <p:par>
                                <p:cTn id="121" presetID="9" presetClass="entr" presetSubtype="0" fill="hold" grpId="0" nodeType="with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dissolve">
                                      <p:cBhvr>
                                        <p:cTn id="123" dur="500"/>
                                        <p:tgtEl>
                                          <p:spTgt spid="38"/>
                                        </p:tgtEl>
                                      </p:cBhvr>
                                    </p:animEffect>
                                  </p:childTnLst>
                                </p:cTn>
                              </p:par>
                            </p:childTnLst>
                          </p:cTn>
                        </p:par>
                        <p:par>
                          <p:cTn id="124" fill="hold">
                            <p:stCondLst>
                              <p:cond delay="2000"/>
                            </p:stCondLst>
                            <p:childTnLst>
                              <p:par>
                                <p:cTn id="125" presetID="22" presetClass="entr" presetSubtype="1" fill="hold" grpId="0" nodeType="after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dissolve">
                                      <p:cBhvr>
                                        <p:cTn id="1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0" grpId="0"/>
      <p:bldP spid="11" grpId="0" uiExpand="1" animBg="1"/>
      <p:bldP spid="12" grpId="0" uiExpand="1" animBg="1"/>
      <p:bldP spid="13" grpId="0" uiExpand="1" animBg="1"/>
      <p:bldP spid="14" grpId="0" uiExpand="1" animBg="1"/>
      <p:bldP spid="15" grpId="0" uiExpand="1" animBg="1"/>
      <p:bldP spid="20" grpId="0" animBg="1"/>
      <p:bldP spid="23" grpId="0" uiExpand="1" animBg="1"/>
      <p:bldP spid="24" grpId="0" uiExpand="1" animBg="1"/>
      <p:bldP spid="26" grpId="0" uiExpand="1" animBg="1"/>
      <p:bldP spid="29" grpId="0" uiExpand="1"/>
      <p:bldP spid="30" grpId="0" uiExpand="1"/>
      <p:bldP spid="36" grpId="0" uiExpand="1"/>
      <p:bldP spid="39" grpId="0"/>
      <p:bldP spid="42" grpId="0"/>
      <p:bldP spid="49" grpId="0" uiExpand="1"/>
      <p:bldP spid="60" grpId="0" uiExpand="1" build="p"/>
      <p:bldP spid="37" grpId="0" uiExpand="1"/>
      <p:bldP spid="37" grpId="1"/>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29</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Analysis - Potential TOCTOU detection by the tool</a:t>
            </a: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sz="2400" dirty="0">
                <a:solidFill>
                  <a:schemeClr val="accent3">
                    <a:lumMod val="50000"/>
                  </a:schemeClr>
                </a:solidFill>
                <a:latin typeface="Calibri" panose="020F0502020204030204" pitchFamily="34" charset="0"/>
                <a:cs typeface="Calibri" panose="020F0502020204030204" pitchFamily="34" charset="0"/>
              </a:rPr>
              <a:t>ECALL</a:t>
            </a:r>
            <a:r>
              <a:rPr lang="en-US" sz="2400" dirty="0">
                <a:latin typeface="Calibri" panose="020F0502020204030204" pitchFamily="34" charset="0"/>
                <a:cs typeface="Calibri" panose="020F0502020204030204" pitchFamily="34" charset="0"/>
              </a:rPr>
              <a:t> scope</a:t>
            </a:r>
          </a:p>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Maintain a list of accesses per </a:t>
            </a:r>
            <a:r>
              <a:rPr lang="en-US" sz="2400" dirty="0">
                <a:solidFill>
                  <a:schemeClr val="accent3">
                    <a:lumMod val="50000"/>
                  </a:schemeClr>
                </a:solidFill>
                <a:latin typeface="Calibri" panose="020F0502020204030204" pitchFamily="34" charset="0"/>
                <a:cs typeface="Calibri" panose="020F0502020204030204" pitchFamily="34" charset="0"/>
              </a:rPr>
              <a:t>externally</a:t>
            </a:r>
            <a:r>
              <a:rPr lang="en-US" sz="2400" dirty="0">
                <a:latin typeface="Calibri" panose="020F0502020204030204" pitchFamily="34" charset="0"/>
                <a:cs typeface="Calibri" panose="020F0502020204030204" pitchFamily="34" charset="0"/>
              </a:rPr>
              <a:t> accessed memory location</a:t>
            </a:r>
          </a:p>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False positives</a:t>
            </a:r>
          </a:p>
          <a:p>
            <a:pPr marL="631825" lvl="2" indent="-285750">
              <a:buFont typeface="Wingdings" panose="05000000000000000000" pitchFamily="2" charset="2"/>
              <a:buChar char="§"/>
            </a:pPr>
            <a:r>
              <a:rPr lang="en-US" sz="2400" dirty="0">
                <a:solidFill>
                  <a:srgbClr val="0071C5"/>
                </a:solidFill>
                <a:latin typeface="Calibri" panose="020F0502020204030204" pitchFamily="34" charset="0"/>
                <a:cs typeface="Calibri" panose="020F0502020204030204" pitchFamily="34" charset="0"/>
              </a:rPr>
              <a:t>Untrusted code provides same pointer to more than one parameter</a:t>
            </a:r>
          </a:p>
          <a:p>
            <a:pPr marL="631825" lvl="2" indent="-285750">
              <a:buFont typeface="Wingdings" panose="05000000000000000000" pitchFamily="2" charset="2"/>
              <a:buChar char="§"/>
            </a:pPr>
            <a:r>
              <a:rPr lang="en-US" sz="2400" dirty="0">
                <a:solidFill>
                  <a:srgbClr val="0071C5"/>
                </a:solidFill>
                <a:latin typeface="Calibri" panose="020F0502020204030204" pitchFamily="34" charset="0"/>
                <a:cs typeface="Calibri" panose="020F0502020204030204" pitchFamily="34" charset="0"/>
              </a:rPr>
              <a:t>Reading OCALL result from several OCALLs within an ECALL</a:t>
            </a:r>
          </a:p>
          <a:p>
            <a:endParaRPr lang="en-US" sz="2400" dirty="0">
              <a:latin typeface="Calibri" panose="020F0502020204030204" pitchFamily="34" charset="0"/>
              <a:cs typeface="Calibri" panose="020F0502020204030204" pitchFamily="34" charset="0"/>
            </a:endParaRPr>
          </a:p>
          <a:p>
            <a:endParaRPr lang="en-IL" sz="2400" dirty="0">
              <a:latin typeface="Calibri" panose="020F0502020204030204" pitchFamily="34" charset="0"/>
              <a:cs typeface="Calibri" panose="020F0502020204030204" pitchFamily="34" charset="0"/>
            </a:endParaRPr>
          </a:p>
        </p:txBody>
      </p:sp>
      <p:pic>
        <p:nvPicPr>
          <p:cNvPr id="2050" name="Picture 2" descr="Canalys - analysis">
            <a:extLst>
              <a:ext uri="{FF2B5EF4-FFF2-40B4-BE49-F238E27FC236}">
                <a16:creationId xmlns:a16="http://schemas.microsoft.com/office/drawing/2014/main" id="{3B87D21F-02CE-47C6-9BEA-97EAD1D8B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4735" y="3513509"/>
            <a:ext cx="3626203"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6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dirty="0"/>
              <a:t>About me</a:t>
            </a:r>
          </a:p>
        </p:txBody>
      </p:sp>
      <p:pic>
        <p:nvPicPr>
          <p:cNvPr id="13" name="Picture 12">
            <a:extLst>
              <a:ext uri="{FF2B5EF4-FFF2-40B4-BE49-F238E27FC236}">
                <a16:creationId xmlns:a16="http://schemas.microsoft.com/office/drawing/2014/main" id="{6410B08B-1ED9-4943-8E04-9441819195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055" y="1951569"/>
            <a:ext cx="1829321" cy="1829321"/>
          </a:xfrm>
          <a:prstGeom prst="rect">
            <a:avLst/>
          </a:prstGeom>
          <a:effectLst>
            <a:softEdge rad="101600"/>
          </a:effectLst>
        </p:spPr>
      </p:pic>
      <p:sp>
        <p:nvSpPr>
          <p:cNvPr id="10" name="Text Placeholder 8">
            <a:extLst>
              <a:ext uri="{FF2B5EF4-FFF2-40B4-BE49-F238E27FC236}">
                <a16:creationId xmlns:a16="http://schemas.microsoft.com/office/drawing/2014/main" id="{1AC56C5D-115D-4270-89F0-9ECE036507F6}"/>
              </a:ext>
            </a:extLst>
          </p:cNvPr>
          <p:cNvSpPr txBox="1">
            <a:spLocks/>
          </p:cNvSpPr>
          <p:nvPr/>
        </p:nvSpPr>
        <p:spPr>
          <a:xfrm>
            <a:off x="2507669" y="2167327"/>
            <a:ext cx="9125858"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b="0" i="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b="0" i="0" kern="1200">
                <a:solidFill>
                  <a:schemeClr val="tx1"/>
                </a:solidFill>
                <a:latin typeface="IntelOne Text Light" panose="020B0403020203020204" pitchFamily="34" charset="77"/>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b="0" i="0" kern="1200">
                <a:solidFill>
                  <a:schemeClr val="tx1"/>
                </a:solidFill>
                <a:latin typeface="IntelOne Text Light" panose="020B0403020203020204" pitchFamily="34" charset="77"/>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b="0" i="0" kern="1200">
                <a:solidFill>
                  <a:schemeClr val="tx1"/>
                </a:solidFill>
                <a:latin typeface="IntelOne Text Light" panose="020B0403020203020204" pitchFamily="34" charset="77"/>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b="0" i="0" kern="1200">
                <a:solidFill>
                  <a:schemeClr val="tx1"/>
                </a:solidFill>
                <a:latin typeface="IntelOne Text Light" panose="020B04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Alex Berenzon </a:t>
            </a:r>
          </a:p>
          <a:p>
            <a:r>
              <a:rPr lang="en-US" sz="2000" dirty="0"/>
              <a:t>Principal Engineer in SW/FW security</a:t>
            </a:r>
          </a:p>
          <a:p>
            <a:r>
              <a:rPr lang="en-US" sz="2000" dirty="0"/>
              <a:t>Intel/IPAS/ Security Software and Services</a:t>
            </a:r>
          </a:p>
          <a:p>
            <a:endParaRPr lang="en-US" sz="2400" dirty="0"/>
          </a:p>
        </p:txBody>
      </p:sp>
    </p:spTree>
    <p:extLst>
      <p:ext uri="{BB962C8B-B14F-4D97-AF65-F5344CB8AC3E}">
        <p14:creationId xmlns:p14="http://schemas.microsoft.com/office/powerpoint/2010/main" val="23064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30</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Analysis - Potential race detection by the tool</a:t>
            </a: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10658" y="1005040"/>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Monitors </a:t>
            </a:r>
            <a:r>
              <a:rPr lang="en-US" sz="2400" dirty="0">
                <a:solidFill>
                  <a:schemeClr val="accent3">
                    <a:lumMod val="50000"/>
                  </a:schemeClr>
                </a:solidFill>
                <a:latin typeface="Calibri" panose="020F0502020204030204" pitchFamily="34" charset="0"/>
                <a:cs typeface="Calibri" panose="020F0502020204030204" pitchFamily="34" charset="0"/>
              </a:rPr>
              <a:t>internal</a:t>
            </a:r>
            <a:r>
              <a:rPr lang="en-US" sz="2400" dirty="0">
                <a:latin typeface="Calibri" panose="020F0502020204030204" pitchFamily="34" charset="0"/>
                <a:cs typeface="Calibri" panose="020F0502020204030204" pitchFamily="34" charset="0"/>
              </a:rPr>
              <a:t> memory accesses and sync events</a:t>
            </a:r>
          </a:p>
          <a:p>
            <a:pPr marL="285750" indent="-285750">
              <a:buFont typeface="Wingdings" panose="05000000000000000000" pitchFamily="2" charset="2"/>
              <a:buChar char="§"/>
            </a:pPr>
            <a:r>
              <a:rPr lang="en-US" sz="2400" dirty="0">
                <a:solidFill>
                  <a:schemeClr val="accent3">
                    <a:lumMod val="50000"/>
                  </a:schemeClr>
                </a:solidFill>
                <a:latin typeface="Calibri" panose="020F0502020204030204" pitchFamily="34" charset="0"/>
                <a:cs typeface="Calibri" panose="020F0502020204030204" pitchFamily="34" charset="0"/>
              </a:rPr>
              <a:t>Ignores stack </a:t>
            </a:r>
            <a:r>
              <a:rPr lang="en-US" sz="2400" dirty="0">
                <a:latin typeface="Calibri" panose="020F0502020204030204" pitchFamily="34" charset="0"/>
                <a:cs typeface="Calibri" panose="020F0502020204030204" pitchFamily="34" charset="0"/>
              </a:rPr>
              <a:t>memory locations</a:t>
            </a:r>
          </a:p>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Considers only </a:t>
            </a:r>
            <a:r>
              <a:rPr lang="en-US" sz="2400" dirty="0">
                <a:solidFill>
                  <a:schemeClr val="accent3">
                    <a:lumMod val="50000"/>
                  </a:schemeClr>
                </a:solidFill>
                <a:latin typeface="Calibri" panose="020F0502020204030204" pitchFamily="34" charset="0"/>
                <a:cs typeface="Calibri" panose="020F0502020204030204" pitchFamily="34" charset="0"/>
              </a:rPr>
              <a:t>trusted</a:t>
            </a:r>
            <a:r>
              <a:rPr lang="en-US" sz="2400" dirty="0">
                <a:latin typeface="Calibri" panose="020F0502020204030204" pitchFamily="34" charset="0"/>
                <a:cs typeface="Calibri" panose="020F0502020204030204" pitchFamily="34" charset="0"/>
              </a:rPr>
              <a:t> </a:t>
            </a:r>
            <a:r>
              <a:rPr lang="en-US" sz="2400" dirty="0">
                <a:solidFill>
                  <a:schemeClr val="accent3">
                    <a:lumMod val="50000"/>
                  </a:schemeClr>
                </a:solidFill>
                <a:latin typeface="Calibri" panose="020F0502020204030204" pitchFamily="34" charset="0"/>
                <a:cs typeface="Calibri" panose="020F0502020204030204" pitchFamily="34" charset="0"/>
              </a:rPr>
              <a:t>sync primitives</a:t>
            </a:r>
          </a:p>
          <a:p>
            <a:pPr marL="285750" indent="-285750">
              <a:buFont typeface="Wingdings" panose="05000000000000000000" pitchFamily="2" charset="2"/>
              <a:buChar char="§"/>
            </a:pPr>
            <a:r>
              <a:rPr lang="en-US" sz="2400" dirty="0">
                <a:latin typeface="Calibri" panose="020F0502020204030204" pitchFamily="34" charset="0"/>
                <a:cs typeface="Calibri" panose="020F0502020204030204" pitchFamily="34" charset="0"/>
              </a:rPr>
              <a:t>Significantly slows down execution</a:t>
            </a:r>
          </a:p>
          <a:p>
            <a:pPr marL="285750" indent="-285750">
              <a:buFont typeface="Wingdings" panose="05000000000000000000" pitchFamily="2" charset="2"/>
              <a:buChar char="§"/>
            </a:pPr>
            <a:endParaRPr lang="en-US" sz="2400" dirty="0">
              <a:solidFill>
                <a:srgbClr val="0071C5"/>
              </a:solidFill>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IL" sz="2400" dirty="0">
              <a:latin typeface="Calibri" panose="020F0502020204030204" pitchFamily="34" charset="0"/>
              <a:cs typeface="Calibri" panose="020F0502020204030204" pitchFamily="34" charset="0"/>
            </a:endParaRPr>
          </a:p>
        </p:txBody>
      </p:sp>
      <p:pic>
        <p:nvPicPr>
          <p:cNvPr id="3074" name="Picture 2" descr="Free Analysis Icon, Symbol. Download in PNG, SVG format.">
            <a:extLst>
              <a:ext uri="{FF2B5EF4-FFF2-40B4-BE49-F238E27FC236}">
                <a16:creationId xmlns:a16="http://schemas.microsoft.com/office/drawing/2014/main" id="{53DC0D99-15B2-4AB8-A116-939BA099C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152" y="3024213"/>
            <a:ext cx="3833787" cy="38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56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err="1"/>
              <a:t>Egor</a:t>
            </a:r>
            <a:r>
              <a:rPr lang="en-US" dirty="0"/>
              <a:t> </a:t>
            </a:r>
            <a:r>
              <a:rPr lang="en-US" dirty="0" err="1"/>
              <a:t>Homakov</a:t>
            </a:r>
            <a:r>
              <a:rPr lang="en-US" dirty="0"/>
              <a:t> Starbucks Coffee gift cards issue</a:t>
            </a:r>
            <a:endParaRPr lang="en-IL" dirty="0">
              <a:highlight>
                <a:srgbClr val="FF0000"/>
              </a:highlight>
            </a:endParaRPr>
          </a:p>
        </p:txBody>
      </p:sp>
      <p:cxnSp>
        <p:nvCxnSpPr>
          <p:cNvPr id="5" name="Straight Arrow Connector 4">
            <a:extLst>
              <a:ext uri="{FF2B5EF4-FFF2-40B4-BE49-F238E27FC236}">
                <a16:creationId xmlns:a16="http://schemas.microsoft.com/office/drawing/2014/main" id="{D84FC21E-3198-4EB8-9DC6-D5185301BDFC}"/>
              </a:ext>
            </a:extLst>
          </p:cNvPr>
          <p:cNvCxnSpPr>
            <a:cxnSpLocks/>
          </p:cNvCxnSpPr>
          <p:nvPr/>
        </p:nvCxnSpPr>
        <p:spPr>
          <a:xfrm>
            <a:off x="3136631" y="3462929"/>
            <a:ext cx="755481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4BAB59-BDD8-4169-B537-8A0E09F958C7}"/>
              </a:ext>
            </a:extLst>
          </p:cNvPr>
          <p:cNvSpPr/>
          <p:nvPr/>
        </p:nvSpPr>
        <p:spPr>
          <a:xfrm>
            <a:off x="3136630" y="4257245"/>
            <a:ext cx="7554813" cy="5679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 balance A – 5$</a:t>
            </a:r>
          </a:p>
          <a:p>
            <a:pPr algn="ctr"/>
            <a:r>
              <a:rPr lang="en-US" dirty="0"/>
              <a:t>Card Balance B – 5$</a:t>
            </a:r>
            <a:endParaRPr lang="en-IL" dirty="0"/>
          </a:p>
        </p:txBody>
      </p:sp>
      <p:sp>
        <p:nvSpPr>
          <p:cNvPr id="11" name="Rectangle 10">
            <a:extLst>
              <a:ext uri="{FF2B5EF4-FFF2-40B4-BE49-F238E27FC236}">
                <a16:creationId xmlns:a16="http://schemas.microsoft.com/office/drawing/2014/main" id="{9D69BF8E-7E64-4AFE-BABE-4D4D603D5D52}"/>
              </a:ext>
            </a:extLst>
          </p:cNvPr>
          <p:cNvSpPr/>
          <p:nvPr/>
        </p:nvSpPr>
        <p:spPr>
          <a:xfrm>
            <a:off x="333788" y="3192814"/>
            <a:ext cx="2677392" cy="465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 Starbucks server</a:t>
            </a:r>
            <a:endParaRPr lang="en-IL" dirty="0"/>
          </a:p>
        </p:txBody>
      </p:sp>
      <p:grpSp>
        <p:nvGrpSpPr>
          <p:cNvPr id="20" name="Group 19">
            <a:extLst>
              <a:ext uri="{FF2B5EF4-FFF2-40B4-BE49-F238E27FC236}">
                <a16:creationId xmlns:a16="http://schemas.microsoft.com/office/drawing/2014/main" id="{70C94B12-34ED-463C-A707-A6539FD18386}"/>
              </a:ext>
            </a:extLst>
          </p:cNvPr>
          <p:cNvGrpSpPr/>
          <p:nvPr/>
        </p:nvGrpSpPr>
        <p:grpSpPr>
          <a:xfrm>
            <a:off x="3274735" y="3447964"/>
            <a:ext cx="1001841" cy="797490"/>
            <a:chOff x="2190749" y="2545786"/>
            <a:chExt cx="1001841" cy="797490"/>
          </a:xfrm>
        </p:grpSpPr>
        <p:cxnSp>
          <p:nvCxnSpPr>
            <p:cNvPr id="14" name="Straight Arrow Connector 13">
              <a:extLst>
                <a:ext uri="{FF2B5EF4-FFF2-40B4-BE49-F238E27FC236}">
                  <a16:creationId xmlns:a16="http://schemas.microsoft.com/office/drawing/2014/main" id="{4CA66FA8-FBAA-4D22-A874-D65B531D9073}"/>
                </a:ext>
              </a:extLst>
            </p:cNvPr>
            <p:cNvCxnSpPr>
              <a:cxnSpLocks/>
            </p:cNvCxnSpPr>
            <p:nvPr/>
          </p:nvCxnSpPr>
          <p:spPr>
            <a:xfrm flipV="1">
              <a:off x="2190750" y="2545786"/>
              <a:ext cx="0" cy="797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752B2E3-D258-4875-934E-FDB0AD499014}"/>
                </a:ext>
              </a:extLst>
            </p:cNvPr>
            <p:cNvSpPr txBox="1"/>
            <p:nvPr/>
          </p:nvSpPr>
          <p:spPr>
            <a:xfrm>
              <a:off x="2190749" y="2619577"/>
              <a:ext cx="1001841" cy="523220"/>
            </a:xfrm>
            <a:prstGeom prst="rect">
              <a:avLst/>
            </a:prstGeom>
            <a:noFill/>
          </p:spPr>
          <p:txBody>
            <a:bodyPr wrap="square" rtlCol="0">
              <a:spAutoFit/>
            </a:bodyPr>
            <a:lstStyle/>
            <a:p>
              <a:r>
                <a:rPr lang="en-US" sz="1400" dirty="0"/>
                <a:t>Read Card-A</a:t>
              </a:r>
              <a:endParaRPr lang="en-IL" sz="1400" dirty="0"/>
            </a:p>
          </p:txBody>
        </p:sp>
      </p:grpSp>
      <p:grpSp>
        <p:nvGrpSpPr>
          <p:cNvPr id="21" name="Group 20">
            <a:extLst>
              <a:ext uri="{FF2B5EF4-FFF2-40B4-BE49-F238E27FC236}">
                <a16:creationId xmlns:a16="http://schemas.microsoft.com/office/drawing/2014/main" id="{BD36BDAA-1442-4A80-9168-2A8FB76E3E7D}"/>
              </a:ext>
            </a:extLst>
          </p:cNvPr>
          <p:cNvGrpSpPr/>
          <p:nvPr/>
        </p:nvGrpSpPr>
        <p:grpSpPr>
          <a:xfrm>
            <a:off x="8279615" y="3447869"/>
            <a:ext cx="1001837" cy="797489"/>
            <a:chOff x="7324724" y="2545786"/>
            <a:chExt cx="1001837" cy="797489"/>
          </a:xfrm>
        </p:grpSpPr>
        <p:cxnSp>
          <p:nvCxnSpPr>
            <p:cNvPr id="18" name="Straight Arrow Connector 17">
              <a:extLst>
                <a:ext uri="{FF2B5EF4-FFF2-40B4-BE49-F238E27FC236}">
                  <a16:creationId xmlns:a16="http://schemas.microsoft.com/office/drawing/2014/main" id="{F25F6F1D-85DC-4A83-8AFC-DEAC7154B65C}"/>
                </a:ext>
              </a:extLst>
            </p:cNvPr>
            <p:cNvCxnSpPr/>
            <p:nvPr/>
          </p:nvCxnSpPr>
          <p:spPr>
            <a:xfrm>
              <a:off x="7324725" y="2545786"/>
              <a:ext cx="0" cy="797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7D84321-0093-4876-B7B0-86719EE5470D}"/>
                </a:ext>
              </a:extLst>
            </p:cNvPr>
            <p:cNvSpPr txBox="1"/>
            <p:nvPr/>
          </p:nvSpPr>
          <p:spPr>
            <a:xfrm>
              <a:off x="7324724" y="2640129"/>
              <a:ext cx="1001837" cy="523220"/>
            </a:xfrm>
            <a:prstGeom prst="rect">
              <a:avLst/>
            </a:prstGeom>
            <a:noFill/>
          </p:spPr>
          <p:txBody>
            <a:bodyPr wrap="square" rtlCol="0">
              <a:spAutoFit/>
            </a:bodyPr>
            <a:lstStyle/>
            <a:p>
              <a:r>
                <a:rPr lang="en-US" sz="1400" dirty="0"/>
                <a:t>Write Card-A</a:t>
              </a:r>
              <a:endParaRPr lang="en-IL" sz="1400" dirty="0"/>
            </a:p>
          </p:txBody>
        </p:sp>
      </p:grpSp>
      <p:sp>
        <p:nvSpPr>
          <p:cNvPr id="22" name="TextBox 21">
            <a:extLst>
              <a:ext uri="{FF2B5EF4-FFF2-40B4-BE49-F238E27FC236}">
                <a16:creationId xmlns:a16="http://schemas.microsoft.com/office/drawing/2014/main" id="{3C1CB501-9762-4302-AD1D-D33E46C349B5}"/>
              </a:ext>
            </a:extLst>
          </p:cNvPr>
          <p:cNvSpPr txBox="1"/>
          <p:nvPr/>
        </p:nvSpPr>
        <p:spPr>
          <a:xfrm>
            <a:off x="3751582" y="2773670"/>
            <a:ext cx="1049987" cy="523220"/>
          </a:xfrm>
          <a:prstGeom prst="rect">
            <a:avLst/>
          </a:prstGeom>
          <a:noFill/>
        </p:spPr>
        <p:txBody>
          <a:bodyPr wrap="square" rtlCol="0">
            <a:spAutoFit/>
          </a:bodyPr>
          <a:lstStyle/>
          <a:p>
            <a:r>
              <a:rPr lang="en-US" sz="1400" dirty="0"/>
              <a:t>Is Card-A &lt; 5$?</a:t>
            </a:r>
            <a:endParaRPr lang="en-IL" sz="1400" dirty="0"/>
          </a:p>
        </p:txBody>
      </p:sp>
      <p:pic>
        <p:nvPicPr>
          <p:cNvPr id="26" name="Picture 2" descr="121,645 Coffee Cup Isolated Stock Photos, Pictures &amp;amp; Royalty-Free Images -  iStock">
            <a:extLst>
              <a:ext uri="{FF2B5EF4-FFF2-40B4-BE49-F238E27FC236}">
                <a16:creationId xmlns:a16="http://schemas.microsoft.com/office/drawing/2014/main" id="{DF0DC9E4-DD82-4D4F-B759-F5F6969E6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1702" y="67852"/>
            <a:ext cx="1894194" cy="1262796"/>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3">
            <a:extLst>
              <a:ext uri="{FF2B5EF4-FFF2-40B4-BE49-F238E27FC236}">
                <a16:creationId xmlns:a16="http://schemas.microsoft.com/office/drawing/2014/main" id="{3964E9D7-3430-48B8-83D0-B5A240B73D66}"/>
              </a:ext>
            </a:extLst>
          </p:cNvPr>
          <p:cNvSpPr txBox="1">
            <a:spLocks/>
          </p:cNvSpPr>
          <p:nvPr/>
        </p:nvSpPr>
        <p:spPr>
          <a:xfrm>
            <a:off x="506104" y="1344335"/>
            <a:ext cx="10970683" cy="1158240"/>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i="1" dirty="0">
                <a:latin typeface="Calibri" panose="020F0502020204030204" pitchFamily="34" charset="0"/>
              </a:rPr>
              <a:t>Move 5$ from card A </a:t>
            </a:r>
            <a:r>
              <a:rPr lang="en-US" sz="2400" i="1" dirty="0">
                <a:latin typeface="Calibri" panose="020F0502020204030204" pitchFamily="34" charset="0"/>
                <a:sym typeface="Wingdings" panose="05000000000000000000" pitchFamily="2" charset="2"/>
              </a:rPr>
              <a:t>to card B</a:t>
            </a:r>
          </a:p>
          <a:p>
            <a:r>
              <a:rPr lang="en-US" sz="2400" i="1" dirty="0">
                <a:latin typeface="Calibri" panose="020F0502020204030204" pitchFamily="34" charset="0"/>
                <a:sym typeface="Wingdings" panose="05000000000000000000" pitchFamily="2" charset="2"/>
              </a:rPr>
              <a:t>Or in other words – </a:t>
            </a:r>
            <a:endParaRPr lang="en-US" sz="2133" dirty="0">
              <a:latin typeface="Calibri" panose="020F0502020204030204" pitchFamily="34" charset="0"/>
            </a:endParaRPr>
          </a:p>
          <a:p>
            <a:pPr>
              <a:spcBef>
                <a:spcPts val="800"/>
              </a:spcBef>
            </a:pPr>
            <a:endParaRPr lang="en-US" sz="1600" i="1" dirty="0">
              <a:latin typeface="Calibri" panose="020F0502020204030204" pitchFamily="34" charset="0"/>
            </a:endParaRPr>
          </a:p>
        </p:txBody>
      </p:sp>
      <p:sp>
        <p:nvSpPr>
          <p:cNvPr id="28" name="Content Placeholder 3">
            <a:extLst>
              <a:ext uri="{FF2B5EF4-FFF2-40B4-BE49-F238E27FC236}">
                <a16:creationId xmlns:a16="http://schemas.microsoft.com/office/drawing/2014/main" id="{B214261E-378A-4470-9759-1257C3DE2998}"/>
              </a:ext>
            </a:extLst>
          </p:cNvPr>
          <p:cNvSpPr txBox="1">
            <a:spLocks/>
          </p:cNvSpPr>
          <p:nvPr/>
        </p:nvSpPr>
        <p:spPr>
          <a:xfrm>
            <a:off x="3011180" y="1850046"/>
            <a:ext cx="7279672" cy="504901"/>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highlight>
                  <a:srgbClr val="C0C0C0"/>
                </a:highlight>
                <a:latin typeface="Consolas" panose="020B0609020204030204" pitchFamily="49" charset="0"/>
              </a:rPr>
              <a:t>POST /step1?amount=5&amp;from=</a:t>
            </a:r>
            <a:r>
              <a:rPr lang="en-US" sz="2400" dirty="0" err="1">
                <a:highlight>
                  <a:srgbClr val="C0C0C0"/>
                </a:highlight>
                <a:latin typeface="Consolas" panose="020B0609020204030204" pitchFamily="49" charset="0"/>
              </a:rPr>
              <a:t>card_A&amp;to</a:t>
            </a:r>
            <a:r>
              <a:rPr lang="en-US" sz="2400" dirty="0">
                <a:highlight>
                  <a:srgbClr val="C0C0C0"/>
                </a:highlight>
                <a:latin typeface="Consolas" panose="020B0609020204030204" pitchFamily="49" charset="0"/>
              </a:rPr>
              <a:t>=</a:t>
            </a:r>
            <a:r>
              <a:rPr lang="en-US" sz="2400" dirty="0" err="1">
                <a:highlight>
                  <a:srgbClr val="C0C0C0"/>
                </a:highlight>
                <a:latin typeface="Consolas" panose="020B0609020204030204" pitchFamily="49" charset="0"/>
              </a:rPr>
              <a:t>card_B</a:t>
            </a:r>
            <a:endParaRPr lang="en-IL" sz="2400" dirty="0">
              <a:highlight>
                <a:srgbClr val="C0C0C0"/>
              </a:highlight>
              <a:latin typeface="Consolas" panose="020B0609020204030204" pitchFamily="49" charset="0"/>
            </a:endParaRPr>
          </a:p>
          <a:p>
            <a:endParaRPr lang="en-US" sz="2133" dirty="0">
              <a:latin typeface="Calibri" panose="020F0502020204030204" pitchFamily="34" charset="0"/>
            </a:endParaRPr>
          </a:p>
          <a:p>
            <a:pPr>
              <a:spcBef>
                <a:spcPts val="800"/>
              </a:spcBef>
            </a:pPr>
            <a:endParaRPr lang="en-US" sz="1600" i="1" dirty="0">
              <a:latin typeface="Calibri" panose="020F0502020204030204" pitchFamily="34" charset="0"/>
            </a:endParaRPr>
          </a:p>
        </p:txBody>
      </p:sp>
      <p:sp>
        <p:nvSpPr>
          <p:cNvPr id="34" name="TextBox 33">
            <a:extLst>
              <a:ext uri="{FF2B5EF4-FFF2-40B4-BE49-F238E27FC236}">
                <a16:creationId xmlns:a16="http://schemas.microsoft.com/office/drawing/2014/main" id="{94EB4D29-4DD8-4D7E-B33F-A8A20AD16026}"/>
              </a:ext>
            </a:extLst>
          </p:cNvPr>
          <p:cNvSpPr txBox="1"/>
          <p:nvPr/>
        </p:nvSpPr>
        <p:spPr>
          <a:xfrm>
            <a:off x="5243226" y="2771862"/>
            <a:ext cx="1049987" cy="523220"/>
          </a:xfrm>
          <a:prstGeom prst="rect">
            <a:avLst/>
          </a:prstGeom>
          <a:noFill/>
        </p:spPr>
        <p:txBody>
          <a:bodyPr wrap="square" rtlCol="0">
            <a:spAutoFit/>
          </a:bodyPr>
          <a:lstStyle/>
          <a:p>
            <a:r>
              <a:rPr lang="en-US" sz="1400" dirty="0"/>
              <a:t>Add 5$ to Card-B </a:t>
            </a:r>
            <a:endParaRPr lang="en-IL" sz="1400" dirty="0"/>
          </a:p>
        </p:txBody>
      </p:sp>
      <p:sp>
        <p:nvSpPr>
          <p:cNvPr id="36" name="TextBox 35">
            <a:extLst>
              <a:ext uri="{FF2B5EF4-FFF2-40B4-BE49-F238E27FC236}">
                <a16:creationId xmlns:a16="http://schemas.microsoft.com/office/drawing/2014/main" id="{BA72EECF-B081-45BE-90D8-198E94319BF9}"/>
              </a:ext>
            </a:extLst>
          </p:cNvPr>
          <p:cNvSpPr txBox="1"/>
          <p:nvPr/>
        </p:nvSpPr>
        <p:spPr>
          <a:xfrm>
            <a:off x="6734870" y="2769287"/>
            <a:ext cx="1253052" cy="523220"/>
          </a:xfrm>
          <a:prstGeom prst="rect">
            <a:avLst/>
          </a:prstGeom>
          <a:noFill/>
        </p:spPr>
        <p:txBody>
          <a:bodyPr wrap="square" rtlCol="0">
            <a:spAutoFit/>
          </a:bodyPr>
          <a:lstStyle/>
          <a:p>
            <a:r>
              <a:rPr lang="en-US" sz="1400" dirty="0"/>
              <a:t>Deduct  5$ from Card-A</a:t>
            </a:r>
            <a:endParaRPr lang="en-IL" sz="1400" dirty="0"/>
          </a:p>
        </p:txBody>
      </p:sp>
      <p:grpSp>
        <p:nvGrpSpPr>
          <p:cNvPr id="38" name="Group 37">
            <a:extLst>
              <a:ext uri="{FF2B5EF4-FFF2-40B4-BE49-F238E27FC236}">
                <a16:creationId xmlns:a16="http://schemas.microsoft.com/office/drawing/2014/main" id="{4CEF9B23-8AF3-4EB5-90AF-7732B311980E}"/>
              </a:ext>
            </a:extLst>
          </p:cNvPr>
          <p:cNvGrpSpPr/>
          <p:nvPr/>
        </p:nvGrpSpPr>
        <p:grpSpPr>
          <a:xfrm>
            <a:off x="4989604" y="3433475"/>
            <a:ext cx="1001841" cy="797490"/>
            <a:chOff x="2190749" y="2545786"/>
            <a:chExt cx="1001841" cy="797490"/>
          </a:xfrm>
        </p:grpSpPr>
        <p:cxnSp>
          <p:nvCxnSpPr>
            <p:cNvPr id="40" name="Straight Arrow Connector 39">
              <a:extLst>
                <a:ext uri="{FF2B5EF4-FFF2-40B4-BE49-F238E27FC236}">
                  <a16:creationId xmlns:a16="http://schemas.microsoft.com/office/drawing/2014/main" id="{D2468E2C-79F7-41AD-B6A8-B1B8B2C197AB}"/>
                </a:ext>
              </a:extLst>
            </p:cNvPr>
            <p:cNvCxnSpPr>
              <a:cxnSpLocks/>
            </p:cNvCxnSpPr>
            <p:nvPr/>
          </p:nvCxnSpPr>
          <p:spPr>
            <a:xfrm flipV="1">
              <a:off x="2190750" y="2545786"/>
              <a:ext cx="0" cy="797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40C4400-F267-40ED-995F-A7560561D398}"/>
                </a:ext>
              </a:extLst>
            </p:cNvPr>
            <p:cNvSpPr txBox="1"/>
            <p:nvPr/>
          </p:nvSpPr>
          <p:spPr>
            <a:xfrm>
              <a:off x="2190749" y="2619577"/>
              <a:ext cx="1001841" cy="523220"/>
            </a:xfrm>
            <a:prstGeom prst="rect">
              <a:avLst/>
            </a:prstGeom>
            <a:noFill/>
          </p:spPr>
          <p:txBody>
            <a:bodyPr wrap="square" rtlCol="0">
              <a:spAutoFit/>
            </a:bodyPr>
            <a:lstStyle/>
            <a:p>
              <a:r>
                <a:rPr lang="en-US" sz="1400" dirty="0"/>
                <a:t>Read Card-B</a:t>
              </a:r>
              <a:endParaRPr lang="en-IL" sz="1400" dirty="0"/>
            </a:p>
          </p:txBody>
        </p:sp>
      </p:grpSp>
      <p:grpSp>
        <p:nvGrpSpPr>
          <p:cNvPr id="42" name="Group 41">
            <a:extLst>
              <a:ext uri="{FF2B5EF4-FFF2-40B4-BE49-F238E27FC236}">
                <a16:creationId xmlns:a16="http://schemas.microsoft.com/office/drawing/2014/main" id="{E488264D-4C71-47F5-9757-D3D474F92A30}"/>
              </a:ext>
            </a:extLst>
          </p:cNvPr>
          <p:cNvGrpSpPr/>
          <p:nvPr/>
        </p:nvGrpSpPr>
        <p:grpSpPr>
          <a:xfrm>
            <a:off x="6426636" y="3457090"/>
            <a:ext cx="1001837" cy="797489"/>
            <a:chOff x="7324724" y="2545786"/>
            <a:chExt cx="1001837" cy="797489"/>
          </a:xfrm>
        </p:grpSpPr>
        <p:cxnSp>
          <p:nvCxnSpPr>
            <p:cNvPr id="43" name="Straight Arrow Connector 42">
              <a:extLst>
                <a:ext uri="{FF2B5EF4-FFF2-40B4-BE49-F238E27FC236}">
                  <a16:creationId xmlns:a16="http://schemas.microsoft.com/office/drawing/2014/main" id="{83475B0D-A4A0-4223-9C52-A1BE5D0F7B38}"/>
                </a:ext>
              </a:extLst>
            </p:cNvPr>
            <p:cNvCxnSpPr/>
            <p:nvPr/>
          </p:nvCxnSpPr>
          <p:spPr>
            <a:xfrm>
              <a:off x="7324725" y="2545786"/>
              <a:ext cx="0" cy="797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50EAE34-415A-4717-AB79-DF7FA04BD1B1}"/>
                </a:ext>
              </a:extLst>
            </p:cNvPr>
            <p:cNvSpPr txBox="1"/>
            <p:nvPr/>
          </p:nvSpPr>
          <p:spPr>
            <a:xfrm>
              <a:off x="7324724" y="2640129"/>
              <a:ext cx="1001837" cy="523220"/>
            </a:xfrm>
            <a:prstGeom prst="rect">
              <a:avLst/>
            </a:prstGeom>
            <a:noFill/>
          </p:spPr>
          <p:txBody>
            <a:bodyPr wrap="square" rtlCol="0">
              <a:spAutoFit/>
            </a:bodyPr>
            <a:lstStyle/>
            <a:p>
              <a:r>
                <a:rPr lang="en-US" sz="1400" dirty="0"/>
                <a:t>Write Card-B</a:t>
              </a:r>
              <a:endParaRPr lang="en-IL" sz="1400" dirty="0"/>
            </a:p>
          </p:txBody>
        </p:sp>
      </p:grpSp>
      <p:sp>
        <p:nvSpPr>
          <p:cNvPr id="45" name="Rectangle 44">
            <a:extLst>
              <a:ext uri="{FF2B5EF4-FFF2-40B4-BE49-F238E27FC236}">
                <a16:creationId xmlns:a16="http://schemas.microsoft.com/office/drawing/2014/main" id="{F534C04B-4B1E-4BB8-A2CF-B9AE7EBEEDEF}"/>
              </a:ext>
            </a:extLst>
          </p:cNvPr>
          <p:cNvSpPr/>
          <p:nvPr/>
        </p:nvSpPr>
        <p:spPr>
          <a:xfrm>
            <a:off x="3136630" y="4252861"/>
            <a:ext cx="7554813" cy="5679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 balance A – 5$</a:t>
            </a:r>
          </a:p>
          <a:p>
            <a:pPr algn="ctr"/>
            <a:r>
              <a:rPr lang="en-US" dirty="0"/>
              <a:t>Card Balance B – </a:t>
            </a:r>
            <a:r>
              <a:rPr lang="en-US" dirty="0">
                <a:solidFill>
                  <a:schemeClr val="tx1"/>
                </a:solidFill>
                <a:highlight>
                  <a:srgbClr val="FFFF00"/>
                </a:highlight>
              </a:rPr>
              <a:t>10$</a:t>
            </a:r>
            <a:endParaRPr lang="en-IL" dirty="0">
              <a:solidFill>
                <a:schemeClr val="tx1"/>
              </a:solidFill>
              <a:highlight>
                <a:srgbClr val="FFFF00"/>
              </a:highlight>
            </a:endParaRPr>
          </a:p>
        </p:txBody>
      </p:sp>
      <p:sp>
        <p:nvSpPr>
          <p:cNvPr id="37" name="Rectangle 36">
            <a:extLst>
              <a:ext uri="{FF2B5EF4-FFF2-40B4-BE49-F238E27FC236}">
                <a16:creationId xmlns:a16="http://schemas.microsoft.com/office/drawing/2014/main" id="{9958B2C8-4869-4441-83B3-233E133B703C}"/>
              </a:ext>
            </a:extLst>
          </p:cNvPr>
          <p:cNvSpPr/>
          <p:nvPr/>
        </p:nvSpPr>
        <p:spPr>
          <a:xfrm>
            <a:off x="3136630" y="4245358"/>
            <a:ext cx="7554813" cy="5679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 balance A – </a:t>
            </a:r>
            <a:r>
              <a:rPr lang="en-US" dirty="0">
                <a:solidFill>
                  <a:schemeClr val="tx1"/>
                </a:solidFill>
                <a:highlight>
                  <a:srgbClr val="FFFF00"/>
                </a:highlight>
              </a:rPr>
              <a:t>0$</a:t>
            </a:r>
          </a:p>
          <a:p>
            <a:pPr algn="ctr"/>
            <a:r>
              <a:rPr lang="en-US" dirty="0"/>
              <a:t>Card Balance B – 10$</a:t>
            </a:r>
            <a:endParaRPr lang="en-IL" dirty="0"/>
          </a:p>
        </p:txBody>
      </p:sp>
    </p:spTree>
    <p:extLst>
      <p:ext uri="{BB962C8B-B14F-4D97-AF65-F5344CB8AC3E}">
        <p14:creationId xmlns:p14="http://schemas.microsoft.com/office/powerpoint/2010/main" val="297065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2" grpId="0"/>
      <p:bldP spid="34" grpId="0"/>
      <p:bldP spid="36" grpId="0"/>
      <p:bldP spid="45" grpId="0" animBg="1"/>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
            <a:extLst>
              <a:ext uri="{FF2B5EF4-FFF2-40B4-BE49-F238E27FC236}">
                <a16:creationId xmlns:a16="http://schemas.microsoft.com/office/drawing/2014/main" id="{71F77120-C192-4865-9A30-F552325F8C58}"/>
              </a:ext>
            </a:extLst>
          </p:cNvPr>
          <p:cNvSpPr txBox="1">
            <a:spLocks/>
          </p:cNvSpPr>
          <p:nvPr/>
        </p:nvSpPr>
        <p:spPr>
          <a:xfrm>
            <a:off x="4289557" y="2159168"/>
            <a:ext cx="7279672" cy="504901"/>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highlight>
                  <a:srgbClr val="C0C0C0"/>
                </a:highlight>
                <a:latin typeface="Consolas" panose="020B0609020204030204" pitchFamily="49" charset="0"/>
              </a:rPr>
              <a:t>POST /step1?amount=5&amp;from=</a:t>
            </a:r>
            <a:r>
              <a:rPr lang="en-US" sz="2400" dirty="0" err="1">
                <a:highlight>
                  <a:srgbClr val="C0C0C0"/>
                </a:highlight>
                <a:latin typeface="Consolas" panose="020B0609020204030204" pitchFamily="49" charset="0"/>
              </a:rPr>
              <a:t>card_A&amp;to</a:t>
            </a:r>
            <a:r>
              <a:rPr lang="en-US" sz="2400" dirty="0">
                <a:highlight>
                  <a:srgbClr val="C0C0C0"/>
                </a:highlight>
                <a:latin typeface="Consolas" panose="020B0609020204030204" pitchFamily="49" charset="0"/>
              </a:rPr>
              <a:t>=</a:t>
            </a:r>
            <a:r>
              <a:rPr lang="en-US" sz="2400" dirty="0" err="1">
                <a:highlight>
                  <a:srgbClr val="C0C0C0"/>
                </a:highlight>
                <a:latin typeface="Consolas" panose="020B0609020204030204" pitchFamily="49" charset="0"/>
              </a:rPr>
              <a:t>card_B</a:t>
            </a:r>
            <a:endParaRPr lang="en-IL" sz="2400" dirty="0">
              <a:highlight>
                <a:srgbClr val="C0C0C0"/>
              </a:highlight>
              <a:latin typeface="Consolas" panose="020B0609020204030204" pitchFamily="49" charset="0"/>
            </a:endParaRPr>
          </a:p>
          <a:p>
            <a:endParaRPr lang="en-US" sz="2133" dirty="0">
              <a:latin typeface="Calibri" panose="020F0502020204030204" pitchFamily="34" charset="0"/>
            </a:endParaRPr>
          </a:p>
          <a:p>
            <a:pPr>
              <a:spcBef>
                <a:spcPts val="800"/>
              </a:spcBef>
            </a:pPr>
            <a:endParaRPr lang="en-US" sz="1600" i="1" dirty="0">
              <a:latin typeface="Calibri" panose="020F0502020204030204" pitchFamily="34" charset="0"/>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err="1"/>
              <a:t>Egor</a:t>
            </a:r>
            <a:r>
              <a:rPr lang="en-US" dirty="0"/>
              <a:t> </a:t>
            </a:r>
            <a:r>
              <a:rPr lang="en-US" dirty="0" err="1"/>
              <a:t>Homakov</a:t>
            </a:r>
            <a:r>
              <a:rPr lang="en-US" dirty="0"/>
              <a:t> Starbucks Coffee gift cards issue</a:t>
            </a:r>
            <a:endParaRPr lang="en-IL" dirty="0">
              <a:highlight>
                <a:srgbClr val="FF0000"/>
              </a:highlight>
            </a:endParaRPr>
          </a:p>
        </p:txBody>
      </p:sp>
      <p:cxnSp>
        <p:nvCxnSpPr>
          <p:cNvPr id="5" name="Straight Arrow Connector 4">
            <a:extLst>
              <a:ext uri="{FF2B5EF4-FFF2-40B4-BE49-F238E27FC236}">
                <a16:creationId xmlns:a16="http://schemas.microsoft.com/office/drawing/2014/main" id="{D84FC21E-3198-4EB8-9DC6-D5185301BDFC}"/>
              </a:ext>
            </a:extLst>
          </p:cNvPr>
          <p:cNvCxnSpPr>
            <a:cxnSpLocks/>
          </p:cNvCxnSpPr>
          <p:nvPr/>
        </p:nvCxnSpPr>
        <p:spPr>
          <a:xfrm>
            <a:off x="3136631" y="3462929"/>
            <a:ext cx="755481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4BAB59-BDD8-4169-B537-8A0E09F958C7}"/>
              </a:ext>
            </a:extLst>
          </p:cNvPr>
          <p:cNvSpPr/>
          <p:nvPr/>
        </p:nvSpPr>
        <p:spPr>
          <a:xfrm>
            <a:off x="3183878" y="4268324"/>
            <a:ext cx="7554813" cy="5679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 balance A – 5$</a:t>
            </a:r>
          </a:p>
          <a:p>
            <a:pPr algn="ctr"/>
            <a:r>
              <a:rPr lang="en-US" dirty="0"/>
              <a:t>Card Balance B – 5$</a:t>
            </a:r>
            <a:endParaRPr lang="en-IL" dirty="0"/>
          </a:p>
        </p:txBody>
      </p:sp>
      <p:sp>
        <p:nvSpPr>
          <p:cNvPr id="11" name="Rectangle 10">
            <a:extLst>
              <a:ext uri="{FF2B5EF4-FFF2-40B4-BE49-F238E27FC236}">
                <a16:creationId xmlns:a16="http://schemas.microsoft.com/office/drawing/2014/main" id="{9D69BF8E-7E64-4AFE-BABE-4D4D603D5D52}"/>
              </a:ext>
            </a:extLst>
          </p:cNvPr>
          <p:cNvSpPr/>
          <p:nvPr/>
        </p:nvSpPr>
        <p:spPr>
          <a:xfrm>
            <a:off x="333788" y="3192814"/>
            <a:ext cx="2677392" cy="465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 Starbucks server</a:t>
            </a:r>
            <a:endParaRPr lang="en-IL" dirty="0"/>
          </a:p>
        </p:txBody>
      </p:sp>
      <p:grpSp>
        <p:nvGrpSpPr>
          <p:cNvPr id="20" name="Group 19">
            <a:extLst>
              <a:ext uri="{FF2B5EF4-FFF2-40B4-BE49-F238E27FC236}">
                <a16:creationId xmlns:a16="http://schemas.microsoft.com/office/drawing/2014/main" id="{70C94B12-34ED-463C-A707-A6539FD18386}"/>
              </a:ext>
            </a:extLst>
          </p:cNvPr>
          <p:cNvGrpSpPr/>
          <p:nvPr/>
        </p:nvGrpSpPr>
        <p:grpSpPr>
          <a:xfrm>
            <a:off x="3274735" y="3447964"/>
            <a:ext cx="1001841" cy="797490"/>
            <a:chOff x="2190749" y="2545786"/>
            <a:chExt cx="1001841" cy="797490"/>
          </a:xfrm>
        </p:grpSpPr>
        <p:cxnSp>
          <p:nvCxnSpPr>
            <p:cNvPr id="14" name="Straight Arrow Connector 13">
              <a:extLst>
                <a:ext uri="{FF2B5EF4-FFF2-40B4-BE49-F238E27FC236}">
                  <a16:creationId xmlns:a16="http://schemas.microsoft.com/office/drawing/2014/main" id="{4CA66FA8-FBAA-4D22-A874-D65B531D9073}"/>
                </a:ext>
              </a:extLst>
            </p:cNvPr>
            <p:cNvCxnSpPr>
              <a:cxnSpLocks/>
            </p:cNvCxnSpPr>
            <p:nvPr/>
          </p:nvCxnSpPr>
          <p:spPr>
            <a:xfrm flipV="1">
              <a:off x="2190750" y="2545786"/>
              <a:ext cx="0" cy="797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752B2E3-D258-4875-934E-FDB0AD499014}"/>
                </a:ext>
              </a:extLst>
            </p:cNvPr>
            <p:cNvSpPr txBox="1"/>
            <p:nvPr/>
          </p:nvSpPr>
          <p:spPr>
            <a:xfrm>
              <a:off x="2190749" y="2619577"/>
              <a:ext cx="1001841" cy="523220"/>
            </a:xfrm>
            <a:prstGeom prst="rect">
              <a:avLst/>
            </a:prstGeom>
            <a:noFill/>
          </p:spPr>
          <p:txBody>
            <a:bodyPr wrap="square" rtlCol="0">
              <a:spAutoFit/>
            </a:bodyPr>
            <a:lstStyle/>
            <a:p>
              <a:r>
                <a:rPr lang="en-US" sz="1400" dirty="0"/>
                <a:t>Read Card-A</a:t>
              </a:r>
              <a:endParaRPr lang="en-IL" sz="1400" dirty="0"/>
            </a:p>
          </p:txBody>
        </p:sp>
      </p:grpSp>
      <p:grpSp>
        <p:nvGrpSpPr>
          <p:cNvPr id="21" name="Group 20">
            <a:extLst>
              <a:ext uri="{FF2B5EF4-FFF2-40B4-BE49-F238E27FC236}">
                <a16:creationId xmlns:a16="http://schemas.microsoft.com/office/drawing/2014/main" id="{BD36BDAA-1442-4A80-9168-2A8FB76E3E7D}"/>
              </a:ext>
            </a:extLst>
          </p:cNvPr>
          <p:cNvGrpSpPr/>
          <p:nvPr/>
        </p:nvGrpSpPr>
        <p:grpSpPr>
          <a:xfrm>
            <a:off x="8279615" y="3447869"/>
            <a:ext cx="1001837" cy="797489"/>
            <a:chOff x="7324724" y="2545786"/>
            <a:chExt cx="1001837" cy="797489"/>
          </a:xfrm>
        </p:grpSpPr>
        <p:cxnSp>
          <p:nvCxnSpPr>
            <p:cNvPr id="18" name="Straight Arrow Connector 17">
              <a:extLst>
                <a:ext uri="{FF2B5EF4-FFF2-40B4-BE49-F238E27FC236}">
                  <a16:creationId xmlns:a16="http://schemas.microsoft.com/office/drawing/2014/main" id="{F25F6F1D-85DC-4A83-8AFC-DEAC7154B65C}"/>
                </a:ext>
              </a:extLst>
            </p:cNvPr>
            <p:cNvCxnSpPr/>
            <p:nvPr/>
          </p:nvCxnSpPr>
          <p:spPr>
            <a:xfrm>
              <a:off x="7324725" y="2545786"/>
              <a:ext cx="0" cy="797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7D84321-0093-4876-B7B0-86719EE5470D}"/>
                </a:ext>
              </a:extLst>
            </p:cNvPr>
            <p:cNvSpPr txBox="1"/>
            <p:nvPr/>
          </p:nvSpPr>
          <p:spPr>
            <a:xfrm>
              <a:off x="7324724" y="2640129"/>
              <a:ext cx="1001837" cy="523220"/>
            </a:xfrm>
            <a:prstGeom prst="rect">
              <a:avLst/>
            </a:prstGeom>
            <a:noFill/>
          </p:spPr>
          <p:txBody>
            <a:bodyPr wrap="square" rtlCol="0">
              <a:spAutoFit/>
            </a:bodyPr>
            <a:lstStyle/>
            <a:p>
              <a:r>
                <a:rPr lang="en-US" sz="1400" dirty="0"/>
                <a:t>Write Card-A</a:t>
              </a:r>
              <a:endParaRPr lang="en-IL" sz="1400" dirty="0"/>
            </a:p>
          </p:txBody>
        </p:sp>
      </p:grpSp>
      <p:sp>
        <p:nvSpPr>
          <p:cNvPr id="22" name="TextBox 21">
            <a:extLst>
              <a:ext uri="{FF2B5EF4-FFF2-40B4-BE49-F238E27FC236}">
                <a16:creationId xmlns:a16="http://schemas.microsoft.com/office/drawing/2014/main" id="{3C1CB501-9762-4302-AD1D-D33E46C349B5}"/>
              </a:ext>
            </a:extLst>
          </p:cNvPr>
          <p:cNvSpPr txBox="1"/>
          <p:nvPr/>
        </p:nvSpPr>
        <p:spPr>
          <a:xfrm>
            <a:off x="3751582" y="2773670"/>
            <a:ext cx="1049987" cy="523220"/>
          </a:xfrm>
          <a:prstGeom prst="rect">
            <a:avLst/>
          </a:prstGeom>
          <a:noFill/>
        </p:spPr>
        <p:txBody>
          <a:bodyPr wrap="square" rtlCol="0">
            <a:spAutoFit/>
          </a:bodyPr>
          <a:lstStyle/>
          <a:p>
            <a:r>
              <a:rPr lang="en-US" sz="1400" dirty="0"/>
              <a:t>Is Card-A &lt; 5$?</a:t>
            </a:r>
            <a:endParaRPr lang="en-IL" sz="1400" dirty="0"/>
          </a:p>
        </p:txBody>
      </p:sp>
      <p:pic>
        <p:nvPicPr>
          <p:cNvPr id="26" name="Picture 2" descr="121,645 Coffee Cup Isolated Stock Photos, Pictures &amp;amp; Royalty-Free Images -  iStock">
            <a:extLst>
              <a:ext uri="{FF2B5EF4-FFF2-40B4-BE49-F238E27FC236}">
                <a16:creationId xmlns:a16="http://schemas.microsoft.com/office/drawing/2014/main" id="{DF0DC9E4-DD82-4D4F-B759-F5F6969E6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1702" y="67852"/>
            <a:ext cx="1894194" cy="1262796"/>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3">
            <a:extLst>
              <a:ext uri="{FF2B5EF4-FFF2-40B4-BE49-F238E27FC236}">
                <a16:creationId xmlns:a16="http://schemas.microsoft.com/office/drawing/2014/main" id="{3964E9D7-3430-48B8-83D0-B5A240B73D66}"/>
              </a:ext>
            </a:extLst>
          </p:cNvPr>
          <p:cNvSpPr txBox="1">
            <a:spLocks/>
          </p:cNvSpPr>
          <p:nvPr/>
        </p:nvSpPr>
        <p:spPr>
          <a:xfrm>
            <a:off x="506104" y="1344335"/>
            <a:ext cx="10970683" cy="1158240"/>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i="1" dirty="0">
                <a:latin typeface="Calibri" panose="020F0502020204030204" pitchFamily="34" charset="0"/>
              </a:rPr>
              <a:t>Move 5$ from card A </a:t>
            </a:r>
            <a:r>
              <a:rPr lang="en-US" sz="2400" i="1" dirty="0">
                <a:latin typeface="Calibri" panose="020F0502020204030204" pitchFamily="34" charset="0"/>
                <a:sym typeface="Wingdings" panose="05000000000000000000" pitchFamily="2" charset="2"/>
              </a:rPr>
              <a:t>to card B</a:t>
            </a:r>
          </a:p>
          <a:p>
            <a:r>
              <a:rPr lang="en-US" sz="2400" i="1" dirty="0">
                <a:latin typeface="Calibri" panose="020F0502020204030204" pitchFamily="34" charset="0"/>
                <a:sym typeface="Wingdings" panose="05000000000000000000" pitchFamily="2" charset="2"/>
              </a:rPr>
              <a:t>Or in other words – </a:t>
            </a:r>
            <a:endParaRPr lang="en-US" sz="2133" dirty="0">
              <a:latin typeface="Calibri" panose="020F0502020204030204" pitchFamily="34" charset="0"/>
            </a:endParaRPr>
          </a:p>
          <a:p>
            <a:pPr>
              <a:spcBef>
                <a:spcPts val="800"/>
              </a:spcBef>
            </a:pPr>
            <a:endParaRPr lang="en-US" sz="1600" i="1" dirty="0">
              <a:latin typeface="Calibri" panose="020F0502020204030204" pitchFamily="34" charset="0"/>
            </a:endParaRPr>
          </a:p>
        </p:txBody>
      </p:sp>
      <p:sp>
        <p:nvSpPr>
          <p:cNvPr id="28" name="Content Placeholder 3">
            <a:extLst>
              <a:ext uri="{FF2B5EF4-FFF2-40B4-BE49-F238E27FC236}">
                <a16:creationId xmlns:a16="http://schemas.microsoft.com/office/drawing/2014/main" id="{B214261E-378A-4470-9759-1257C3DE2998}"/>
              </a:ext>
            </a:extLst>
          </p:cNvPr>
          <p:cNvSpPr txBox="1">
            <a:spLocks/>
          </p:cNvSpPr>
          <p:nvPr/>
        </p:nvSpPr>
        <p:spPr>
          <a:xfrm>
            <a:off x="3011180" y="1850046"/>
            <a:ext cx="7279672" cy="504901"/>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highlight>
                  <a:srgbClr val="C0C0C0"/>
                </a:highlight>
                <a:latin typeface="Consolas" panose="020B0609020204030204" pitchFamily="49" charset="0"/>
              </a:rPr>
              <a:t>POST /step1?amount=5&amp;from=</a:t>
            </a:r>
            <a:r>
              <a:rPr lang="en-US" sz="2400" dirty="0" err="1">
                <a:highlight>
                  <a:srgbClr val="C0C0C0"/>
                </a:highlight>
                <a:latin typeface="Consolas" panose="020B0609020204030204" pitchFamily="49" charset="0"/>
              </a:rPr>
              <a:t>card_A&amp;to</a:t>
            </a:r>
            <a:r>
              <a:rPr lang="en-US" sz="2400" dirty="0">
                <a:highlight>
                  <a:srgbClr val="C0C0C0"/>
                </a:highlight>
                <a:latin typeface="Consolas" panose="020B0609020204030204" pitchFamily="49" charset="0"/>
              </a:rPr>
              <a:t>=</a:t>
            </a:r>
            <a:r>
              <a:rPr lang="en-US" sz="2400" dirty="0" err="1">
                <a:highlight>
                  <a:srgbClr val="C0C0C0"/>
                </a:highlight>
                <a:latin typeface="Consolas" panose="020B0609020204030204" pitchFamily="49" charset="0"/>
              </a:rPr>
              <a:t>card_B</a:t>
            </a:r>
            <a:endParaRPr lang="en-IL" sz="2400" dirty="0">
              <a:highlight>
                <a:srgbClr val="C0C0C0"/>
              </a:highlight>
              <a:latin typeface="Consolas" panose="020B0609020204030204" pitchFamily="49" charset="0"/>
            </a:endParaRPr>
          </a:p>
          <a:p>
            <a:endParaRPr lang="en-US" sz="2133" dirty="0">
              <a:latin typeface="Calibri" panose="020F0502020204030204" pitchFamily="34" charset="0"/>
            </a:endParaRPr>
          </a:p>
          <a:p>
            <a:pPr>
              <a:spcBef>
                <a:spcPts val="800"/>
              </a:spcBef>
            </a:pPr>
            <a:endParaRPr lang="en-US" sz="1600" i="1" dirty="0">
              <a:latin typeface="Calibri" panose="020F0502020204030204" pitchFamily="34" charset="0"/>
            </a:endParaRPr>
          </a:p>
        </p:txBody>
      </p:sp>
      <p:sp>
        <p:nvSpPr>
          <p:cNvPr id="34" name="TextBox 33">
            <a:extLst>
              <a:ext uri="{FF2B5EF4-FFF2-40B4-BE49-F238E27FC236}">
                <a16:creationId xmlns:a16="http://schemas.microsoft.com/office/drawing/2014/main" id="{94EB4D29-4DD8-4D7E-B33F-A8A20AD16026}"/>
              </a:ext>
            </a:extLst>
          </p:cNvPr>
          <p:cNvSpPr txBox="1"/>
          <p:nvPr/>
        </p:nvSpPr>
        <p:spPr>
          <a:xfrm>
            <a:off x="5243226" y="2771862"/>
            <a:ext cx="1049987" cy="523220"/>
          </a:xfrm>
          <a:prstGeom prst="rect">
            <a:avLst/>
          </a:prstGeom>
          <a:noFill/>
        </p:spPr>
        <p:txBody>
          <a:bodyPr wrap="square" rtlCol="0">
            <a:spAutoFit/>
          </a:bodyPr>
          <a:lstStyle/>
          <a:p>
            <a:r>
              <a:rPr lang="en-US" sz="1400" dirty="0"/>
              <a:t>Add 5$ to Card-B </a:t>
            </a:r>
            <a:endParaRPr lang="en-IL" sz="1400" dirty="0"/>
          </a:p>
        </p:txBody>
      </p:sp>
      <p:sp>
        <p:nvSpPr>
          <p:cNvPr id="36" name="TextBox 35">
            <a:extLst>
              <a:ext uri="{FF2B5EF4-FFF2-40B4-BE49-F238E27FC236}">
                <a16:creationId xmlns:a16="http://schemas.microsoft.com/office/drawing/2014/main" id="{BA72EECF-B081-45BE-90D8-198E94319BF9}"/>
              </a:ext>
            </a:extLst>
          </p:cNvPr>
          <p:cNvSpPr txBox="1"/>
          <p:nvPr/>
        </p:nvSpPr>
        <p:spPr>
          <a:xfrm>
            <a:off x="6734870" y="2769287"/>
            <a:ext cx="1253052" cy="523220"/>
          </a:xfrm>
          <a:prstGeom prst="rect">
            <a:avLst/>
          </a:prstGeom>
          <a:noFill/>
        </p:spPr>
        <p:txBody>
          <a:bodyPr wrap="square" rtlCol="0">
            <a:spAutoFit/>
          </a:bodyPr>
          <a:lstStyle/>
          <a:p>
            <a:r>
              <a:rPr lang="en-US" sz="1400" dirty="0"/>
              <a:t>Deduct  5$ from Card-A</a:t>
            </a:r>
            <a:endParaRPr lang="en-IL" sz="1400" dirty="0"/>
          </a:p>
        </p:txBody>
      </p:sp>
      <p:grpSp>
        <p:nvGrpSpPr>
          <p:cNvPr id="38" name="Group 37">
            <a:extLst>
              <a:ext uri="{FF2B5EF4-FFF2-40B4-BE49-F238E27FC236}">
                <a16:creationId xmlns:a16="http://schemas.microsoft.com/office/drawing/2014/main" id="{4CEF9B23-8AF3-4EB5-90AF-7732B311980E}"/>
              </a:ext>
            </a:extLst>
          </p:cNvPr>
          <p:cNvGrpSpPr/>
          <p:nvPr/>
        </p:nvGrpSpPr>
        <p:grpSpPr>
          <a:xfrm>
            <a:off x="4989604" y="3457090"/>
            <a:ext cx="1001841" cy="797490"/>
            <a:chOff x="2190749" y="2569401"/>
            <a:chExt cx="1001841" cy="797490"/>
          </a:xfrm>
        </p:grpSpPr>
        <p:cxnSp>
          <p:nvCxnSpPr>
            <p:cNvPr id="40" name="Straight Arrow Connector 39">
              <a:extLst>
                <a:ext uri="{FF2B5EF4-FFF2-40B4-BE49-F238E27FC236}">
                  <a16:creationId xmlns:a16="http://schemas.microsoft.com/office/drawing/2014/main" id="{D2468E2C-79F7-41AD-B6A8-B1B8B2C197AB}"/>
                </a:ext>
              </a:extLst>
            </p:cNvPr>
            <p:cNvCxnSpPr>
              <a:cxnSpLocks/>
            </p:cNvCxnSpPr>
            <p:nvPr/>
          </p:nvCxnSpPr>
          <p:spPr>
            <a:xfrm flipV="1">
              <a:off x="2190749" y="2569401"/>
              <a:ext cx="0" cy="797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40C4400-F267-40ED-995F-A7560561D398}"/>
                </a:ext>
              </a:extLst>
            </p:cNvPr>
            <p:cNvSpPr txBox="1"/>
            <p:nvPr/>
          </p:nvSpPr>
          <p:spPr>
            <a:xfrm>
              <a:off x="2190749" y="2619577"/>
              <a:ext cx="1001841" cy="523220"/>
            </a:xfrm>
            <a:prstGeom prst="rect">
              <a:avLst/>
            </a:prstGeom>
            <a:noFill/>
          </p:spPr>
          <p:txBody>
            <a:bodyPr wrap="square" rtlCol="0">
              <a:spAutoFit/>
            </a:bodyPr>
            <a:lstStyle/>
            <a:p>
              <a:r>
                <a:rPr lang="en-US" sz="1400" dirty="0"/>
                <a:t>Read Card-B</a:t>
              </a:r>
              <a:endParaRPr lang="en-IL" sz="1400" dirty="0"/>
            </a:p>
          </p:txBody>
        </p:sp>
      </p:grpSp>
      <p:grpSp>
        <p:nvGrpSpPr>
          <p:cNvPr id="42" name="Group 41">
            <a:extLst>
              <a:ext uri="{FF2B5EF4-FFF2-40B4-BE49-F238E27FC236}">
                <a16:creationId xmlns:a16="http://schemas.microsoft.com/office/drawing/2014/main" id="{E488264D-4C71-47F5-9757-D3D474F92A30}"/>
              </a:ext>
            </a:extLst>
          </p:cNvPr>
          <p:cNvGrpSpPr/>
          <p:nvPr/>
        </p:nvGrpSpPr>
        <p:grpSpPr>
          <a:xfrm>
            <a:off x="6426636" y="3457090"/>
            <a:ext cx="1001837" cy="797489"/>
            <a:chOff x="7324724" y="2545786"/>
            <a:chExt cx="1001837" cy="797489"/>
          </a:xfrm>
        </p:grpSpPr>
        <p:cxnSp>
          <p:nvCxnSpPr>
            <p:cNvPr id="43" name="Straight Arrow Connector 42">
              <a:extLst>
                <a:ext uri="{FF2B5EF4-FFF2-40B4-BE49-F238E27FC236}">
                  <a16:creationId xmlns:a16="http://schemas.microsoft.com/office/drawing/2014/main" id="{83475B0D-A4A0-4223-9C52-A1BE5D0F7B38}"/>
                </a:ext>
              </a:extLst>
            </p:cNvPr>
            <p:cNvCxnSpPr/>
            <p:nvPr/>
          </p:nvCxnSpPr>
          <p:spPr>
            <a:xfrm>
              <a:off x="7324725" y="2545786"/>
              <a:ext cx="0" cy="797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50EAE34-415A-4717-AB79-DF7FA04BD1B1}"/>
                </a:ext>
              </a:extLst>
            </p:cNvPr>
            <p:cNvSpPr txBox="1"/>
            <p:nvPr/>
          </p:nvSpPr>
          <p:spPr>
            <a:xfrm>
              <a:off x="7324724" y="2640129"/>
              <a:ext cx="1001837" cy="523220"/>
            </a:xfrm>
            <a:prstGeom prst="rect">
              <a:avLst/>
            </a:prstGeom>
            <a:noFill/>
          </p:spPr>
          <p:txBody>
            <a:bodyPr wrap="square" rtlCol="0">
              <a:spAutoFit/>
            </a:bodyPr>
            <a:lstStyle/>
            <a:p>
              <a:r>
                <a:rPr lang="en-US" sz="1400" dirty="0"/>
                <a:t>Write Card-B</a:t>
              </a:r>
              <a:endParaRPr lang="en-IL" sz="1400" dirty="0"/>
            </a:p>
          </p:txBody>
        </p:sp>
      </p:grpSp>
      <p:sp>
        <p:nvSpPr>
          <p:cNvPr id="45" name="Rectangle 44">
            <a:extLst>
              <a:ext uri="{FF2B5EF4-FFF2-40B4-BE49-F238E27FC236}">
                <a16:creationId xmlns:a16="http://schemas.microsoft.com/office/drawing/2014/main" id="{F534C04B-4B1E-4BB8-A2CF-B9AE7EBEEDEF}"/>
              </a:ext>
            </a:extLst>
          </p:cNvPr>
          <p:cNvSpPr/>
          <p:nvPr/>
        </p:nvSpPr>
        <p:spPr>
          <a:xfrm>
            <a:off x="3155227" y="4264208"/>
            <a:ext cx="7554813" cy="5679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 balance A – 5$</a:t>
            </a:r>
          </a:p>
          <a:p>
            <a:pPr algn="ctr"/>
            <a:r>
              <a:rPr lang="en-US" dirty="0"/>
              <a:t>Card Balance B – </a:t>
            </a:r>
            <a:r>
              <a:rPr lang="en-US" dirty="0">
                <a:solidFill>
                  <a:schemeClr val="tx1"/>
                </a:solidFill>
                <a:highlight>
                  <a:srgbClr val="FFFF00"/>
                </a:highlight>
              </a:rPr>
              <a:t>10$</a:t>
            </a:r>
            <a:endParaRPr lang="en-IL" dirty="0">
              <a:solidFill>
                <a:schemeClr val="tx1"/>
              </a:solidFill>
              <a:highlight>
                <a:srgbClr val="FFFF00"/>
              </a:highlight>
            </a:endParaRPr>
          </a:p>
        </p:txBody>
      </p:sp>
      <p:sp>
        <p:nvSpPr>
          <p:cNvPr id="37" name="Rectangle 36">
            <a:extLst>
              <a:ext uri="{FF2B5EF4-FFF2-40B4-BE49-F238E27FC236}">
                <a16:creationId xmlns:a16="http://schemas.microsoft.com/office/drawing/2014/main" id="{9958B2C8-4869-4441-83B3-233E133B703C}"/>
              </a:ext>
            </a:extLst>
          </p:cNvPr>
          <p:cNvSpPr/>
          <p:nvPr/>
        </p:nvSpPr>
        <p:spPr>
          <a:xfrm>
            <a:off x="3150145" y="4264624"/>
            <a:ext cx="7554813" cy="5679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 balance A – </a:t>
            </a:r>
            <a:r>
              <a:rPr lang="en-US" dirty="0">
                <a:solidFill>
                  <a:schemeClr val="tx1"/>
                </a:solidFill>
                <a:highlight>
                  <a:srgbClr val="FFFF00"/>
                </a:highlight>
              </a:rPr>
              <a:t>0$</a:t>
            </a:r>
          </a:p>
          <a:p>
            <a:pPr algn="ctr"/>
            <a:r>
              <a:rPr lang="en-US" dirty="0"/>
              <a:t>Card Balance B – 10$</a:t>
            </a:r>
            <a:endParaRPr lang="en-IL" dirty="0"/>
          </a:p>
        </p:txBody>
      </p:sp>
      <p:cxnSp>
        <p:nvCxnSpPr>
          <p:cNvPr id="29" name="Straight Arrow Connector 28">
            <a:extLst>
              <a:ext uri="{FF2B5EF4-FFF2-40B4-BE49-F238E27FC236}">
                <a16:creationId xmlns:a16="http://schemas.microsoft.com/office/drawing/2014/main" id="{BA7FE880-F29C-4F2C-A603-1D7F7014E2D8}"/>
              </a:ext>
            </a:extLst>
          </p:cNvPr>
          <p:cNvCxnSpPr>
            <a:cxnSpLocks/>
          </p:cNvCxnSpPr>
          <p:nvPr/>
        </p:nvCxnSpPr>
        <p:spPr>
          <a:xfrm>
            <a:off x="4801569" y="5630723"/>
            <a:ext cx="601532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D85BF11-F6B5-4DB3-9148-33C7C57848A2}"/>
              </a:ext>
            </a:extLst>
          </p:cNvPr>
          <p:cNvSpPr/>
          <p:nvPr/>
        </p:nvSpPr>
        <p:spPr>
          <a:xfrm>
            <a:off x="459238" y="5360608"/>
            <a:ext cx="2677392" cy="465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Thread-2 @ Starbucks server</a:t>
            </a:r>
            <a:endParaRPr lang="en-IL" dirty="0"/>
          </a:p>
        </p:txBody>
      </p:sp>
      <p:grpSp>
        <p:nvGrpSpPr>
          <p:cNvPr id="32" name="Group 31">
            <a:extLst>
              <a:ext uri="{FF2B5EF4-FFF2-40B4-BE49-F238E27FC236}">
                <a16:creationId xmlns:a16="http://schemas.microsoft.com/office/drawing/2014/main" id="{3F1D2F63-138B-475B-A5AB-894CEACE2E20}"/>
              </a:ext>
            </a:extLst>
          </p:cNvPr>
          <p:cNvGrpSpPr/>
          <p:nvPr/>
        </p:nvGrpSpPr>
        <p:grpSpPr>
          <a:xfrm>
            <a:off x="5194172" y="4842766"/>
            <a:ext cx="1001841" cy="791433"/>
            <a:chOff x="2190749" y="2577428"/>
            <a:chExt cx="1001841" cy="791433"/>
          </a:xfrm>
        </p:grpSpPr>
        <p:cxnSp>
          <p:nvCxnSpPr>
            <p:cNvPr id="33" name="Straight Arrow Connector 32">
              <a:extLst>
                <a:ext uri="{FF2B5EF4-FFF2-40B4-BE49-F238E27FC236}">
                  <a16:creationId xmlns:a16="http://schemas.microsoft.com/office/drawing/2014/main" id="{8FB62E28-6EB1-4729-A222-5326696AADE5}"/>
                </a:ext>
              </a:extLst>
            </p:cNvPr>
            <p:cNvCxnSpPr>
              <a:cxnSpLocks/>
            </p:cNvCxnSpPr>
            <p:nvPr/>
          </p:nvCxnSpPr>
          <p:spPr>
            <a:xfrm>
              <a:off x="2190749" y="2577428"/>
              <a:ext cx="0" cy="791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56E0EE-589A-4985-8BC4-2DA968C9194E}"/>
                </a:ext>
              </a:extLst>
            </p:cNvPr>
            <p:cNvSpPr txBox="1"/>
            <p:nvPr/>
          </p:nvSpPr>
          <p:spPr>
            <a:xfrm>
              <a:off x="2190749" y="2619577"/>
              <a:ext cx="1001841" cy="523220"/>
            </a:xfrm>
            <a:prstGeom prst="rect">
              <a:avLst/>
            </a:prstGeom>
            <a:noFill/>
          </p:spPr>
          <p:txBody>
            <a:bodyPr wrap="square" rtlCol="0">
              <a:spAutoFit/>
            </a:bodyPr>
            <a:lstStyle/>
            <a:p>
              <a:r>
                <a:rPr lang="en-US" sz="1400" dirty="0"/>
                <a:t>Read Card-A</a:t>
              </a:r>
              <a:endParaRPr lang="en-IL" sz="1400" dirty="0"/>
            </a:p>
          </p:txBody>
        </p:sp>
      </p:grpSp>
      <p:sp>
        <p:nvSpPr>
          <p:cNvPr id="39" name="TextBox 38">
            <a:extLst>
              <a:ext uri="{FF2B5EF4-FFF2-40B4-BE49-F238E27FC236}">
                <a16:creationId xmlns:a16="http://schemas.microsoft.com/office/drawing/2014/main" id="{BA7CDA78-DDB8-4EEC-83A3-7A27EFFDB69A}"/>
              </a:ext>
            </a:extLst>
          </p:cNvPr>
          <p:cNvSpPr txBox="1"/>
          <p:nvPr/>
        </p:nvSpPr>
        <p:spPr>
          <a:xfrm>
            <a:off x="5585892" y="5775100"/>
            <a:ext cx="1049987" cy="523220"/>
          </a:xfrm>
          <a:prstGeom prst="rect">
            <a:avLst/>
          </a:prstGeom>
          <a:noFill/>
        </p:spPr>
        <p:txBody>
          <a:bodyPr wrap="square" rtlCol="0">
            <a:spAutoFit/>
          </a:bodyPr>
          <a:lstStyle/>
          <a:p>
            <a:r>
              <a:rPr lang="en-US" sz="1400" dirty="0"/>
              <a:t>Is Card-A &lt; 5$?</a:t>
            </a:r>
            <a:endParaRPr lang="en-IL" sz="1400" dirty="0"/>
          </a:p>
        </p:txBody>
      </p:sp>
      <p:grpSp>
        <p:nvGrpSpPr>
          <p:cNvPr id="46" name="Group 45">
            <a:extLst>
              <a:ext uri="{FF2B5EF4-FFF2-40B4-BE49-F238E27FC236}">
                <a16:creationId xmlns:a16="http://schemas.microsoft.com/office/drawing/2014/main" id="{70F1C1EC-DA75-418E-AC10-59B489253526}"/>
              </a:ext>
            </a:extLst>
          </p:cNvPr>
          <p:cNvGrpSpPr/>
          <p:nvPr/>
        </p:nvGrpSpPr>
        <p:grpSpPr>
          <a:xfrm>
            <a:off x="6927552" y="4842766"/>
            <a:ext cx="1001841" cy="798936"/>
            <a:chOff x="2190749" y="2577428"/>
            <a:chExt cx="1001841" cy="798936"/>
          </a:xfrm>
        </p:grpSpPr>
        <p:cxnSp>
          <p:nvCxnSpPr>
            <p:cNvPr id="47" name="Straight Arrow Connector 46">
              <a:extLst>
                <a:ext uri="{FF2B5EF4-FFF2-40B4-BE49-F238E27FC236}">
                  <a16:creationId xmlns:a16="http://schemas.microsoft.com/office/drawing/2014/main" id="{CA351B47-4406-42E1-8017-A6C8AAFC1D53}"/>
                </a:ext>
              </a:extLst>
            </p:cNvPr>
            <p:cNvCxnSpPr>
              <a:cxnSpLocks/>
            </p:cNvCxnSpPr>
            <p:nvPr/>
          </p:nvCxnSpPr>
          <p:spPr>
            <a:xfrm>
              <a:off x="2190749" y="2577428"/>
              <a:ext cx="0" cy="798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2DC04C6-661C-4467-A36A-A1A52A14D771}"/>
                </a:ext>
              </a:extLst>
            </p:cNvPr>
            <p:cNvSpPr txBox="1"/>
            <p:nvPr/>
          </p:nvSpPr>
          <p:spPr>
            <a:xfrm>
              <a:off x="2190749" y="2619577"/>
              <a:ext cx="1001841" cy="523220"/>
            </a:xfrm>
            <a:prstGeom prst="rect">
              <a:avLst/>
            </a:prstGeom>
            <a:noFill/>
          </p:spPr>
          <p:txBody>
            <a:bodyPr wrap="square" rtlCol="0">
              <a:spAutoFit/>
            </a:bodyPr>
            <a:lstStyle/>
            <a:p>
              <a:r>
                <a:rPr lang="en-US" sz="1400" dirty="0"/>
                <a:t>Read Card-B</a:t>
              </a:r>
              <a:endParaRPr lang="en-IL" sz="1400" dirty="0"/>
            </a:p>
          </p:txBody>
        </p:sp>
      </p:grpSp>
      <p:sp>
        <p:nvSpPr>
          <p:cNvPr id="49" name="TextBox 48">
            <a:extLst>
              <a:ext uri="{FF2B5EF4-FFF2-40B4-BE49-F238E27FC236}">
                <a16:creationId xmlns:a16="http://schemas.microsoft.com/office/drawing/2014/main" id="{54902CC2-B7F1-4054-BD38-7F3EC0480F0F}"/>
              </a:ext>
            </a:extLst>
          </p:cNvPr>
          <p:cNvSpPr txBox="1"/>
          <p:nvPr/>
        </p:nvSpPr>
        <p:spPr>
          <a:xfrm>
            <a:off x="7163150" y="5775093"/>
            <a:ext cx="1049987" cy="523220"/>
          </a:xfrm>
          <a:prstGeom prst="rect">
            <a:avLst/>
          </a:prstGeom>
          <a:noFill/>
        </p:spPr>
        <p:txBody>
          <a:bodyPr wrap="square" rtlCol="0">
            <a:spAutoFit/>
          </a:bodyPr>
          <a:lstStyle/>
          <a:p>
            <a:r>
              <a:rPr lang="en-US" sz="1400" dirty="0"/>
              <a:t>Add 5$ to Card-B </a:t>
            </a:r>
            <a:endParaRPr lang="en-IL" sz="1400" dirty="0"/>
          </a:p>
        </p:txBody>
      </p:sp>
      <p:grpSp>
        <p:nvGrpSpPr>
          <p:cNvPr id="50" name="Group 49">
            <a:extLst>
              <a:ext uri="{FF2B5EF4-FFF2-40B4-BE49-F238E27FC236}">
                <a16:creationId xmlns:a16="http://schemas.microsoft.com/office/drawing/2014/main" id="{720C6B17-2318-423B-BA42-2A90B9726425}"/>
              </a:ext>
            </a:extLst>
          </p:cNvPr>
          <p:cNvGrpSpPr/>
          <p:nvPr/>
        </p:nvGrpSpPr>
        <p:grpSpPr>
          <a:xfrm>
            <a:off x="8552617" y="4827723"/>
            <a:ext cx="1001837" cy="781067"/>
            <a:chOff x="7324724" y="2577747"/>
            <a:chExt cx="1001837" cy="781067"/>
          </a:xfrm>
        </p:grpSpPr>
        <p:cxnSp>
          <p:nvCxnSpPr>
            <p:cNvPr id="51" name="Straight Arrow Connector 50">
              <a:extLst>
                <a:ext uri="{FF2B5EF4-FFF2-40B4-BE49-F238E27FC236}">
                  <a16:creationId xmlns:a16="http://schemas.microsoft.com/office/drawing/2014/main" id="{70FB8989-2019-4A87-999B-EFED7751E88D}"/>
                </a:ext>
              </a:extLst>
            </p:cNvPr>
            <p:cNvCxnSpPr>
              <a:cxnSpLocks/>
            </p:cNvCxnSpPr>
            <p:nvPr/>
          </p:nvCxnSpPr>
          <p:spPr>
            <a:xfrm flipV="1">
              <a:off x="7324724" y="2577747"/>
              <a:ext cx="0" cy="781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2E1AA03-9E39-445A-9E9A-195465D4A83B}"/>
                </a:ext>
              </a:extLst>
            </p:cNvPr>
            <p:cNvSpPr txBox="1"/>
            <p:nvPr/>
          </p:nvSpPr>
          <p:spPr>
            <a:xfrm>
              <a:off x="7324724" y="2640129"/>
              <a:ext cx="1001837" cy="523220"/>
            </a:xfrm>
            <a:prstGeom prst="rect">
              <a:avLst/>
            </a:prstGeom>
            <a:noFill/>
          </p:spPr>
          <p:txBody>
            <a:bodyPr wrap="square" rtlCol="0">
              <a:spAutoFit/>
            </a:bodyPr>
            <a:lstStyle/>
            <a:p>
              <a:r>
                <a:rPr lang="en-US" sz="1400" dirty="0"/>
                <a:t>Write Card-B</a:t>
              </a:r>
              <a:endParaRPr lang="en-IL" sz="1400" dirty="0"/>
            </a:p>
          </p:txBody>
        </p:sp>
      </p:grpSp>
      <p:sp>
        <p:nvSpPr>
          <p:cNvPr id="54" name="Speech Bubble: Rectangle 53">
            <a:extLst>
              <a:ext uri="{FF2B5EF4-FFF2-40B4-BE49-F238E27FC236}">
                <a16:creationId xmlns:a16="http://schemas.microsoft.com/office/drawing/2014/main" id="{194A5D2D-8CEC-428A-8F93-E382F7A12B33}"/>
              </a:ext>
            </a:extLst>
          </p:cNvPr>
          <p:cNvSpPr/>
          <p:nvPr/>
        </p:nvSpPr>
        <p:spPr>
          <a:xfrm>
            <a:off x="6418836" y="6196092"/>
            <a:ext cx="869795" cy="523218"/>
          </a:xfrm>
          <a:prstGeom prst="wedgeRectCallout">
            <a:avLst>
              <a:gd name="adj1" fmla="val 63781"/>
              <a:gd name="adj2" fmla="val -22197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Reading 10$</a:t>
            </a:r>
            <a:endParaRPr lang="en-IL" sz="1100" dirty="0">
              <a:solidFill>
                <a:schemeClr val="tx2"/>
              </a:solidFill>
            </a:endParaRPr>
          </a:p>
        </p:txBody>
      </p:sp>
      <p:sp>
        <p:nvSpPr>
          <p:cNvPr id="55" name="Rectangle 54">
            <a:extLst>
              <a:ext uri="{FF2B5EF4-FFF2-40B4-BE49-F238E27FC236}">
                <a16:creationId xmlns:a16="http://schemas.microsoft.com/office/drawing/2014/main" id="{9B2F946C-AC89-44A7-9813-B0CA78E3E3CD}"/>
              </a:ext>
            </a:extLst>
          </p:cNvPr>
          <p:cNvSpPr/>
          <p:nvPr/>
        </p:nvSpPr>
        <p:spPr>
          <a:xfrm>
            <a:off x="3145063" y="4249945"/>
            <a:ext cx="7554813" cy="5679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 balance A – 0$</a:t>
            </a:r>
          </a:p>
          <a:p>
            <a:pPr algn="ctr"/>
            <a:r>
              <a:rPr lang="en-US" dirty="0"/>
              <a:t>Card Balance B – </a:t>
            </a:r>
            <a:r>
              <a:rPr lang="en-US" dirty="0">
                <a:solidFill>
                  <a:schemeClr val="tx1"/>
                </a:solidFill>
                <a:highlight>
                  <a:srgbClr val="FFFF00"/>
                </a:highlight>
              </a:rPr>
              <a:t>15$</a:t>
            </a:r>
            <a:endParaRPr lang="en-IL" dirty="0">
              <a:solidFill>
                <a:schemeClr val="tx1"/>
              </a:solidFill>
              <a:highlight>
                <a:srgbClr val="FFFF00"/>
              </a:highlight>
            </a:endParaRPr>
          </a:p>
        </p:txBody>
      </p:sp>
      <p:grpSp>
        <p:nvGrpSpPr>
          <p:cNvPr id="56" name="Group 55">
            <a:extLst>
              <a:ext uri="{FF2B5EF4-FFF2-40B4-BE49-F238E27FC236}">
                <a16:creationId xmlns:a16="http://schemas.microsoft.com/office/drawing/2014/main" id="{23930211-65A4-4E2E-B100-0489CECBDC5A}"/>
              </a:ext>
            </a:extLst>
          </p:cNvPr>
          <p:cNvGrpSpPr/>
          <p:nvPr/>
        </p:nvGrpSpPr>
        <p:grpSpPr>
          <a:xfrm>
            <a:off x="10271614" y="4842766"/>
            <a:ext cx="1001837" cy="766025"/>
            <a:chOff x="7324724" y="2563706"/>
            <a:chExt cx="1001837" cy="766025"/>
          </a:xfrm>
        </p:grpSpPr>
        <p:cxnSp>
          <p:nvCxnSpPr>
            <p:cNvPr id="57" name="Straight Arrow Connector 56">
              <a:extLst>
                <a:ext uri="{FF2B5EF4-FFF2-40B4-BE49-F238E27FC236}">
                  <a16:creationId xmlns:a16="http://schemas.microsoft.com/office/drawing/2014/main" id="{2785FCBF-04F8-4EBE-BC64-5A0404B2FE13}"/>
                </a:ext>
              </a:extLst>
            </p:cNvPr>
            <p:cNvCxnSpPr>
              <a:cxnSpLocks/>
            </p:cNvCxnSpPr>
            <p:nvPr/>
          </p:nvCxnSpPr>
          <p:spPr>
            <a:xfrm flipH="1" flipV="1">
              <a:off x="7324724" y="2563706"/>
              <a:ext cx="14383" cy="766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826AA37-783D-4FD6-8A51-854069E9EF46}"/>
                </a:ext>
              </a:extLst>
            </p:cNvPr>
            <p:cNvSpPr txBox="1"/>
            <p:nvPr/>
          </p:nvSpPr>
          <p:spPr>
            <a:xfrm>
              <a:off x="7324724" y="2640129"/>
              <a:ext cx="1001837" cy="523220"/>
            </a:xfrm>
            <a:prstGeom prst="rect">
              <a:avLst/>
            </a:prstGeom>
            <a:noFill/>
          </p:spPr>
          <p:txBody>
            <a:bodyPr wrap="square" rtlCol="0">
              <a:spAutoFit/>
            </a:bodyPr>
            <a:lstStyle/>
            <a:p>
              <a:r>
                <a:rPr lang="en-US" sz="1400" dirty="0"/>
                <a:t>Write Card-A</a:t>
              </a:r>
              <a:endParaRPr lang="en-IL" sz="1400" dirty="0"/>
            </a:p>
          </p:txBody>
        </p:sp>
      </p:grpSp>
      <p:sp>
        <p:nvSpPr>
          <p:cNvPr id="60" name="TextBox 59">
            <a:extLst>
              <a:ext uri="{FF2B5EF4-FFF2-40B4-BE49-F238E27FC236}">
                <a16:creationId xmlns:a16="http://schemas.microsoft.com/office/drawing/2014/main" id="{92A8BD60-9E41-4663-AA2B-490750B313BD}"/>
              </a:ext>
            </a:extLst>
          </p:cNvPr>
          <p:cNvSpPr txBox="1"/>
          <p:nvPr/>
        </p:nvSpPr>
        <p:spPr>
          <a:xfrm>
            <a:off x="8803883" y="5682437"/>
            <a:ext cx="1253052" cy="523220"/>
          </a:xfrm>
          <a:prstGeom prst="rect">
            <a:avLst/>
          </a:prstGeom>
          <a:noFill/>
        </p:spPr>
        <p:txBody>
          <a:bodyPr wrap="square" rtlCol="0">
            <a:spAutoFit/>
          </a:bodyPr>
          <a:lstStyle/>
          <a:p>
            <a:r>
              <a:rPr lang="en-US" sz="1400" dirty="0"/>
              <a:t>Deduct  5$ from Card-A</a:t>
            </a:r>
            <a:endParaRPr lang="en-IL" sz="1400" dirty="0"/>
          </a:p>
        </p:txBody>
      </p:sp>
      <p:sp>
        <p:nvSpPr>
          <p:cNvPr id="61" name="Rectangle 60">
            <a:extLst>
              <a:ext uri="{FF2B5EF4-FFF2-40B4-BE49-F238E27FC236}">
                <a16:creationId xmlns:a16="http://schemas.microsoft.com/office/drawing/2014/main" id="{1850ABCE-6454-4252-AD76-9C4A1A2FD197}"/>
              </a:ext>
            </a:extLst>
          </p:cNvPr>
          <p:cNvSpPr/>
          <p:nvPr/>
        </p:nvSpPr>
        <p:spPr>
          <a:xfrm>
            <a:off x="3155227" y="4247884"/>
            <a:ext cx="7564978" cy="5679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Card balance A – </a:t>
            </a:r>
            <a:r>
              <a:rPr lang="en-US" dirty="0">
                <a:solidFill>
                  <a:schemeClr val="tx1"/>
                </a:solidFill>
                <a:highlight>
                  <a:srgbClr val="FFFF00"/>
                </a:highlight>
              </a:rPr>
              <a:t>-5$</a:t>
            </a:r>
          </a:p>
          <a:p>
            <a:pPr algn="ctr"/>
            <a:r>
              <a:rPr lang="en-US" dirty="0"/>
              <a:t>Card Balance B – 15$</a:t>
            </a:r>
            <a:endParaRPr lang="en-IL" dirty="0"/>
          </a:p>
        </p:txBody>
      </p:sp>
      <p:sp>
        <p:nvSpPr>
          <p:cNvPr id="62" name="Content Placeholder 3">
            <a:extLst>
              <a:ext uri="{FF2B5EF4-FFF2-40B4-BE49-F238E27FC236}">
                <a16:creationId xmlns:a16="http://schemas.microsoft.com/office/drawing/2014/main" id="{C34289D0-C351-49B9-8FD7-28387981A433}"/>
              </a:ext>
            </a:extLst>
          </p:cNvPr>
          <p:cNvSpPr txBox="1">
            <a:spLocks/>
          </p:cNvSpPr>
          <p:nvPr/>
        </p:nvSpPr>
        <p:spPr>
          <a:xfrm>
            <a:off x="3150143" y="6108156"/>
            <a:ext cx="6528881" cy="69909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3200" dirty="0">
                <a:solidFill>
                  <a:schemeClr val="bg1"/>
                </a:solidFill>
                <a:latin typeface="Calibri" panose="020F0502020204030204" pitchFamily="34" charset="0"/>
              </a:rPr>
              <a:t>Don’t forget to throw away Card-A!</a:t>
            </a:r>
            <a:endParaRPr lang="en-US" sz="2400" i="1" dirty="0">
              <a:solidFill>
                <a:schemeClr val="bg1"/>
              </a:solidFill>
              <a:latin typeface="Calibri" panose="020F0502020204030204" pitchFamily="34" charset="0"/>
            </a:endParaRPr>
          </a:p>
        </p:txBody>
      </p:sp>
    </p:spTree>
    <p:extLst>
      <p:ext uri="{BB962C8B-B14F-4D97-AF65-F5344CB8AC3E}">
        <p14:creationId xmlns:p14="http://schemas.microsoft.com/office/powerpoint/2010/main" val="45422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56"/>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0" nodeType="after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62"/>
                                        </p:tgtEl>
                                        <p:attrNameLst>
                                          <p:attrName>style.visibility</p:attrName>
                                        </p:attrNameLst>
                                      </p:cBhvr>
                                      <p:to>
                                        <p:strVal val="visible"/>
                                      </p:to>
                                    </p:set>
                                    <p:anim calcmode="lin" valueType="num">
                                      <p:cBhvr additive="base">
                                        <p:cTn id="93" dur="500" fill="hold"/>
                                        <p:tgtEl>
                                          <p:spTgt spid="62"/>
                                        </p:tgtEl>
                                        <p:attrNameLst>
                                          <p:attrName>ppt_x</p:attrName>
                                        </p:attrNameLst>
                                      </p:cBhvr>
                                      <p:tavLst>
                                        <p:tav tm="0">
                                          <p:val>
                                            <p:strVal val="#ppt_x"/>
                                          </p:val>
                                        </p:tav>
                                        <p:tav tm="100000">
                                          <p:val>
                                            <p:strVal val="#ppt_x"/>
                                          </p:val>
                                        </p:tav>
                                      </p:tavLst>
                                    </p:anim>
                                    <p:anim calcmode="lin" valueType="num">
                                      <p:cBhvr additive="base">
                                        <p:cTn id="9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 grpId="0" animBg="1"/>
      <p:bldP spid="11" grpId="0" animBg="1"/>
      <p:bldP spid="22" grpId="0"/>
      <p:bldP spid="34" grpId="0"/>
      <p:bldP spid="36" grpId="0"/>
      <p:bldP spid="45" grpId="0" animBg="1"/>
      <p:bldP spid="37" grpId="0" animBg="1"/>
      <p:bldP spid="30" grpId="0" animBg="1"/>
      <p:bldP spid="39" grpId="0"/>
      <p:bldP spid="49" grpId="0"/>
      <p:bldP spid="54" grpId="0" animBg="1"/>
      <p:bldP spid="55" grpId="0" animBg="1"/>
      <p:bldP spid="60" grpId="0"/>
      <p:bldP spid="61" grpId="0" animBg="1"/>
      <p:bldP spid="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33</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a:t>Instrumentation</a:t>
            </a: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50000"/>
              </a:spcBef>
            </a:pPr>
            <a:r>
              <a:rPr lang="en-US" altLang="en-US" sz="2400" dirty="0">
                <a:latin typeface="Calibri" panose="020F0502020204030204" pitchFamily="34" charset="0"/>
                <a:cs typeface="Calibri" panose="020F0502020204030204" pitchFamily="34" charset="0"/>
              </a:rPr>
              <a:t>A technique that inserts extra code into a program to collect runtime information</a:t>
            </a:r>
          </a:p>
          <a:p>
            <a:pPr marL="914377" lvl="2" indent="-457189">
              <a:spcBef>
                <a:spcPct val="50000"/>
              </a:spcBef>
              <a:buFont typeface="+mj-lt"/>
              <a:buAutoNum type="arabicPeriod"/>
            </a:pPr>
            <a:r>
              <a:rPr lang="en-US" altLang="en-US" sz="2133" dirty="0">
                <a:solidFill>
                  <a:srgbClr val="0071C5"/>
                </a:solidFill>
                <a:latin typeface="Calibri" panose="020F0502020204030204" pitchFamily="34" charset="0"/>
                <a:cs typeface="Calibri" panose="020F0502020204030204" pitchFamily="34" charset="0"/>
              </a:rPr>
              <a:t>Source-Code Instrumentation</a:t>
            </a:r>
          </a:p>
          <a:p>
            <a:pPr marL="914377" lvl="2" indent="-457189">
              <a:spcBef>
                <a:spcPct val="50000"/>
              </a:spcBef>
              <a:buFont typeface="+mj-lt"/>
              <a:buAutoNum type="arabicPeriod"/>
            </a:pPr>
            <a:r>
              <a:rPr lang="en-US" altLang="en-US" sz="2133" dirty="0">
                <a:solidFill>
                  <a:srgbClr val="0071C5"/>
                </a:solidFill>
                <a:latin typeface="Calibri" panose="020F0502020204030204" pitchFamily="34" charset="0"/>
                <a:cs typeface="Calibri" panose="020F0502020204030204" pitchFamily="34" charset="0"/>
              </a:rPr>
              <a:t>Static Binary Instrumentation</a:t>
            </a:r>
          </a:p>
          <a:p>
            <a:pPr marL="914377" lvl="2" indent="-457189">
              <a:spcBef>
                <a:spcPct val="50000"/>
              </a:spcBef>
              <a:buFont typeface="+mj-lt"/>
              <a:buAutoNum type="arabicPeriod"/>
            </a:pPr>
            <a:r>
              <a:rPr lang="en-US" altLang="en-US" sz="2133" dirty="0">
                <a:solidFill>
                  <a:srgbClr val="0071C5"/>
                </a:solidFill>
                <a:latin typeface="Calibri" panose="020F0502020204030204" pitchFamily="34" charset="0"/>
                <a:cs typeface="Calibri" panose="020F0502020204030204" pitchFamily="34" charset="0"/>
              </a:rPr>
              <a:t>Dynamic Binary Instrumentation</a:t>
            </a:r>
          </a:p>
          <a:p>
            <a:endParaRPr lang="en-US" sz="2400" dirty="0">
              <a:latin typeface="Calibri" panose="020F0502020204030204" pitchFamily="34" charset="0"/>
            </a:endParaRPr>
          </a:p>
          <a:p>
            <a:endParaRPr lang="en-IL" sz="2400" dirty="0"/>
          </a:p>
        </p:txBody>
      </p:sp>
      <p:pic>
        <p:nvPicPr>
          <p:cNvPr id="19" name="Picture 18">
            <a:extLst>
              <a:ext uri="{FF2B5EF4-FFF2-40B4-BE49-F238E27FC236}">
                <a16:creationId xmlns:a16="http://schemas.microsoft.com/office/drawing/2014/main" id="{63D398E1-365B-4213-BC72-1B471BB48FF4}"/>
              </a:ext>
            </a:extLst>
          </p:cNvPr>
          <p:cNvPicPr>
            <a:picLocks noChangeAspect="1"/>
          </p:cNvPicPr>
          <p:nvPr/>
        </p:nvPicPr>
        <p:blipFill>
          <a:blip r:embed="rId3"/>
          <a:stretch>
            <a:fillRect/>
          </a:stretch>
        </p:blipFill>
        <p:spPr>
          <a:xfrm>
            <a:off x="8724079" y="2069400"/>
            <a:ext cx="3047999" cy="2978149"/>
          </a:xfrm>
          <a:prstGeom prst="rect">
            <a:avLst/>
          </a:prstGeom>
        </p:spPr>
      </p:pic>
      <p:sp>
        <p:nvSpPr>
          <p:cNvPr id="7" name="AutoShape 4">
            <a:extLst>
              <a:ext uri="{FF2B5EF4-FFF2-40B4-BE49-F238E27FC236}">
                <a16:creationId xmlns:a16="http://schemas.microsoft.com/office/drawing/2014/main" id="{FF85F538-CD43-4811-AB15-94E9980B6044}"/>
              </a:ext>
            </a:extLst>
          </p:cNvPr>
          <p:cNvSpPr>
            <a:spLocks noChangeArrowheads="1"/>
          </p:cNvSpPr>
          <p:nvPr/>
        </p:nvSpPr>
        <p:spPr bwMode="auto">
          <a:xfrm>
            <a:off x="607484" y="5402100"/>
            <a:ext cx="10644973" cy="788987"/>
          </a:xfrm>
          <a:prstGeom prst="roundRect">
            <a:avLst>
              <a:gd name="adj" fmla="val 16667"/>
            </a:avLst>
          </a:prstGeom>
          <a:solidFill>
            <a:schemeClr val="tx2"/>
          </a:solidFill>
          <a:ln w="19050"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sz="3200" b="1">
                <a:solidFill>
                  <a:schemeClr val="tx2"/>
                </a:solidFill>
                <a:latin typeface="Verdana" panose="020B0604030504040204" pitchFamily="34" charset="0"/>
              </a:defRPr>
            </a:lvl1pPr>
            <a:lvl2pPr>
              <a:spcBef>
                <a:spcPct val="0"/>
              </a:spcBef>
              <a:defRPr sz="3200" b="1">
                <a:solidFill>
                  <a:schemeClr val="tx2"/>
                </a:solidFill>
                <a:latin typeface="Verdana" panose="020B0604030504040204" pitchFamily="34" charset="0"/>
              </a:defRPr>
            </a:lvl2pPr>
            <a:lvl3pPr>
              <a:spcBef>
                <a:spcPct val="0"/>
              </a:spcBef>
              <a:defRPr sz="3200" b="1">
                <a:solidFill>
                  <a:schemeClr val="tx2"/>
                </a:solidFill>
                <a:latin typeface="Verdana" panose="020B0604030504040204" pitchFamily="34" charset="0"/>
              </a:defRPr>
            </a:lvl3pPr>
            <a:lvl4pPr>
              <a:spcBef>
                <a:spcPct val="0"/>
              </a:spcBef>
              <a:defRPr sz="3200" b="1">
                <a:solidFill>
                  <a:schemeClr val="tx2"/>
                </a:solidFill>
                <a:latin typeface="Verdana" panose="020B0604030504040204" pitchFamily="34" charset="0"/>
              </a:defRPr>
            </a:lvl4pPr>
            <a:lvl5pPr>
              <a:spcBef>
                <a:spcPct val="0"/>
              </a:spcBef>
              <a:defRPr sz="3200" b="1">
                <a:solidFill>
                  <a:schemeClr val="tx2"/>
                </a:solidFill>
                <a:latin typeface="Verdana" panose="020B0604030504040204" pitchFamily="34" charset="0"/>
              </a:defRPr>
            </a:lvl5pPr>
            <a:lvl6pPr marL="457200" eaLnBrk="0" fontAlgn="base" hangingPunct="0">
              <a:spcBef>
                <a:spcPct val="0"/>
              </a:spcBef>
              <a:spcAft>
                <a:spcPct val="0"/>
              </a:spcAft>
              <a:defRPr sz="3200" b="1">
                <a:solidFill>
                  <a:schemeClr val="tx2"/>
                </a:solidFill>
                <a:latin typeface="Verdana" panose="020B0604030504040204" pitchFamily="34" charset="0"/>
              </a:defRPr>
            </a:lvl6pPr>
            <a:lvl7pPr marL="914400" eaLnBrk="0" fontAlgn="base" hangingPunct="0">
              <a:spcBef>
                <a:spcPct val="0"/>
              </a:spcBef>
              <a:spcAft>
                <a:spcPct val="0"/>
              </a:spcAft>
              <a:defRPr sz="3200" b="1">
                <a:solidFill>
                  <a:schemeClr val="tx2"/>
                </a:solidFill>
                <a:latin typeface="Verdana" panose="020B0604030504040204" pitchFamily="34" charset="0"/>
              </a:defRPr>
            </a:lvl7pPr>
            <a:lvl8pPr marL="1371600" eaLnBrk="0" fontAlgn="base" hangingPunct="0">
              <a:spcBef>
                <a:spcPct val="0"/>
              </a:spcBef>
              <a:spcAft>
                <a:spcPct val="0"/>
              </a:spcAft>
              <a:defRPr sz="3200" b="1">
                <a:solidFill>
                  <a:schemeClr val="tx2"/>
                </a:solidFill>
                <a:latin typeface="Verdana" panose="020B0604030504040204" pitchFamily="34" charset="0"/>
              </a:defRPr>
            </a:lvl8pPr>
            <a:lvl9pPr marL="1828800" eaLnBrk="0" fontAlgn="base" hangingPunct="0">
              <a:spcBef>
                <a:spcPct val="0"/>
              </a:spcBef>
              <a:spcAft>
                <a:spcPct val="0"/>
              </a:spcAft>
              <a:defRPr sz="3200" b="1">
                <a:solidFill>
                  <a:schemeClr val="tx2"/>
                </a:solidFill>
                <a:latin typeface="Verdana" panose="020B0604030504040204" pitchFamily="34" charset="0"/>
              </a:defRPr>
            </a:lvl9pPr>
          </a:lstStyle>
          <a:p>
            <a:pPr algn="ctr">
              <a:spcBef>
                <a:spcPct val="50000"/>
              </a:spcBef>
            </a:pPr>
            <a:r>
              <a:rPr lang="en-US" altLang="en-US" sz="2400" i="1" dirty="0">
                <a:solidFill>
                  <a:schemeClr val="bg1"/>
                </a:solidFill>
                <a:latin typeface="Calibri" panose="020F0502020204030204" pitchFamily="34" charset="0"/>
                <a:cs typeface="Calibri" panose="020F0502020204030204" pitchFamily="34" charset="0"/>
              </a:rPr>
              <a:t>Pin is a dynamic binary instrumentation engine</a:t>
            </a:r>
          </a:p>
        </p:txBody>
      </p:sp>
    </p:spTree>
    <p:extLst>
      <p:ext uri="{BB962C8B-B14F-4D97-AF65-F5344CB8AC3E}">
        <p14:creationId xmlns:p14="http://schemas.microsoft.com/office/powerpoint/2010/main" val="238722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34</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PIN</a:t>
            </a: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Wingdings" panose="05000000000000000000" pitchFamily="2" charset="2"/>
              <a:buChar char="§"/>
            </a:pPr>
            <a:r>
              <a:rPr lang="en-US" sz="2400" dirty="0">
                <a:latin typeface="Calibri" panose="020F0502020204030204" pitchFamily="34" charset="0"/>
                <a:cs typeface="Calibri" panose="020F0502020204030204" pitchFamily="34" charset="0"/>
              </a:rPr>
              <a:t>Not an acronym</a:t>
            </a:r>
          </a:p>
          <a:p>
            <a:pPr marL="342900" indent="-342900">
              <a:buFont typeface="Wingdings" panose="05000000000000000000" pitchFamily="2" charset="2"/>
              <a:buChar char="§"/>
            </a:pPr>
            <a:r>
              <a:rPr lang="en-US" sz="2400" dirty="0">
                <a:latin typeface="Calibri" panose="020F0502020204030204" pitchFamily="34" charset="0"/>
                <a:cs typeface="Calibri" panose="020F0502020204030204" pitchFamily="34" charset="0"/>
              </a:rPr>
              <a:t>Rich set of APIs</a:t>
            </a:r>
            <a:endParaRPr lang="en-US" sz="2400" b="1"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2400" dirty="0">
                <a:latin typeface="Calibri" panose="020F0502020204030204" pitchFamily="34" charset="0"/>
                <a:cs typeface="Calibri" panose="020F0502020204030204" pitchFamily="34" charset="0"/>
              </a:rPr>
              <a:t>Multiplatform support</a:t>
            </a:r>
          </a:p>
          <a:p>
            <a:pPr marL="342900" indent="-342900">
              <a:buFont typeface="Wingdings" panose="05000000000000000000" pitchFamily="2" charset="2"/>
              <a:buChar char="§"/>
            </a:pPr>
            <a:r>
              <a:rPr lang="en-US" sz="2400" dirty="0">
                <a:latin typeface="Calibri" panose="020F0502020204030204" pitchFamily="34" charset="0"/>
                <a:cs typeface="Calibri" panose="020F0502020204030204" pitchFamily="34" charset="0"/>
              </a:rPr>
              <a:t>Various </a:t>
            </a:r>
            <a:r>
              <a:rPr lang="en-US" sz="2400" dirty="0" err="1">
                <a:latin typeface="Calibri" panose="020F0502020204030204" pitchFamily="34" charset="0"/>
                <a:cs typeface="Calibri" panose="020F0502020204030204" pitchFamily="34" charset="0"/>
              </a:rPr>
              <a:t>PinTools</a:t>
            </a:r>
            <a:endParaRPr lang="en-US" sz="24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endParaRPr lang="en-IL" sz="2400" dirty="0">
              <a:latin typeface="Calibri" panose="020F0502020204030204" pitchFamily="34" charset="0"/>
              <a:cs typeface="Calibri" panose="020F0502020204030204" pitchFamily="34" charset="0"/>
            </a:endParaRPr>
          </a:p>
        </p:txBody>
      </p:sp>
      <p:sp>
        <p:nvSpPr>
          <p:cNvPr id="9" name="AutoShape 4">
            <a:extLst>
              <a:ext uri="{FF2B5EF4-FFF2-40B4-BE49-F238E27FC236}">
                <a16:creationId xmlns:a16="http://schemas.microsoft.com/office/drawing/2014/main" id="{6281778A-FBB5-48F2-A7A5-ACD45B5C315F}"/>
              </a:ext>
            </a:extLst>
          </p:cNvPr>
          <p:cNvSpPr>
            <a:spLocks noChangeArrowheads="1"/>
          </p:cNvSpPr>
          <p:nvPr/>
        </p:nvSpPr>
        <p:spPr bwMode="auto">
          <a:xfrm>
            <a:off x="607484" y="5376759"/>
            <a:ext cx="10644973" cy="788987"/>
          </a:xfrm>
          <a:prstGeom prst="roundRect">
            <a:avLst>
              <a:gd name="adj" fmla="val 16667"/>
            </a:avLst>
          </a:prstGeom>
          <a:solidFill>
            <a:schemeClr val="tx2"/>
          </a:solidFill>
          <a:ln w="19050"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sz="3200" b="1">
                <a:solidFill>
                  <a:schemeClr val="tx2"/>
                </a:solidFill>
                <a:latin typeface="Verdana" panose="020B0604030504040204" pitchFamily="34" charset="0"/>
              </a:defRPr>
            </a:lvl1pPr>
            <a:lvl2pPr>
              <a:spcBef>
                <a:spcPct val="0"/>
              </a:spcBef>
              <a:defRPr sz="3200" b="1">
                <a:solidFill>
                  <a:schemeClr val="tx2"/>
                </a:solidFill>
                <a:latin typeface="Verdana" panose="020B0604030504040204" pitchFamily="34" charset="0"/>
              </a:defRPr>
            </a:lvl2pPr>
            <a:lvl3pPr>
              <a:spcBef>
                <a:spcPct val="0"/>
              </a:spcBef>
              <a:defRPr sz="3200" b="1">
                <a:solidFill>
                  <a:schemeClr val="tx2"/>
                </a:solidFill>
                <a:latin typeface="Verdana" panose="020B0604030504040204" pitchFamily="34" charset="0"/>
              </a:defRPr>
            </a:lvl3pPr>
            <a:lvl4pPr>
              <a:spcBef>
                <a:spcPct val="0"/>
              </a:spcBef>
              <a:defRPr sz="3200" b="1">
                <a:solidFill>
                  <a:schemeClr val="tx2"/>
                </a:solidFill>
                <a:latin typeface="Verdana" panose="020B0604030504040204" pitchFamily="34" charset="0"/>
              </a:defRPr>
            </a:lvl4pPr>
            <a:lvl5pPr>
              <a:spcBef>
                <a:spcPct val="0"/>
              </a:spcBef>
              <a:defRPr sz="3200" b="1">
                <a:solidFill>
                  <a:schemeClr val="tx2"/>
                </a:solidFill>
                <a:latin typeface="Verdana" panose="020B0604030504040204" pitchFamily="34" charset="0"/>
              </a:defRPr>
            </a:lvl5pPr>
            <a:lvl6pPr marL="457200" eaLnBrk="0" fontAlgn="base" hangingPunct="0">
              <a:spcBef>
                <a:spcPct val="0"/>
              </a:spcBef>
              <a:spcAft>
                <a:spcPct val="0"/>
              </a:spcAft>
              <a:defRPr sz="3200" b="1">
                <a:solidFill>
                  <a:schemeClr val="tx2"/>
                </a:solidFill>
                <a:latin typeface="Verdana" panose="020B0604030504040204" pitchFamily="34" charset="0"/>
              </a:defRPr>
            </a:lvl6pPr>
            <a:lvl7pPr marL="914400" eaLnBrk="0" fontAlgn="base" hangingPunct="0">
              <a:spcBef>
                <a:spcPct val="0"/>
              </a:spcBef>
              <a:spcAft>
                <a:spcPct val="0"/>
              </a:spcAft>
              <a:defRPr sz="3200" b="1">
                <a:solidFill>
                  <a:schemeClr val="tx2"/>
                </a:solidFill>
                <a:latin typeface="Verdana" panose="020B0604030504040204" pitchFamily="34" charset="0"/>
              </a:defRPr>
            </a:lvl7pPr>
            <a:lvl8pPr marL="1371600" eaLnBrk="0" fontAlgn="base" hangingPunct="0">
              <a:spcBef>
                <a:spcPct val="0"/>
              </a:spcBef>
              <a:spcAft>
                <a:spcPct val="0"/>
              </a:spcAft>
              <a:defRPr sz="3200" b="1">
                <a:solidFill>
                  <a:schemeClr val="tx2"/>
                </a:solidFill>
                <a:latin typeface="Verdana" panose="020B0604030504040204" pitchFamily="34" charset="0"/>
              </a:defRPr>
            </a:lvl8pPr>
            <a:lvl9pPr marL="1828800" eaLnBrk="0" fontAlgn="base" hangingPunct="0">
              <a:spcBef>
                <a:spcPct val="0"/>
              </a:spcBef>
              <a:spcAft>
                <a:spcPct val="0"/>
              </a:spcAft>
              <a:defRPr sz="3200" b="1">
                <a:solidFill>
                  <a:schemeClr val="tx2"/>
                </a:solidFill>
                <a:latin typeface="Verdana" panose="020B0604030504040204" pitchFamily="34" charset="0"/>
              </a:defRPr>
            </a:lvl9pPr>
          </a:lstStyle>
          <a:p>
            <a:pPr algn="ctr">
              <a:spcBef>
                <a:spcPct val="50000"/>
              </a:spcBef>
            </a:pPr>
            <a:r>
              <a:rPr lang="en-US" altLang="en-US" sz="2400" i="1" dirty="0">
                <a:solidFill>
                  <a:schemeClr val="bg1"/>
                </a:solidFill>
                <a:latin typeface="Calibri" panose="020F0502020204030204" pitchFamily="34" charset="0"/>
                <a:cs typeface="Calibri" panose="020F0502020204030204" pitchFamily="34" charset="0"/>
              </a:rPr>
              <a:t>Pin can be used to instrument all the user level code in an application</a:t>
            </a:r>
          </a:p>
        </p:txBody>
      </p:sp>
      <p:graphicFrame>
        <p:nvGraphicFramePr>
          <p:cNvPr id="14" name="Diagram 13">
            <a:extLst>
              <a:ext uri="{FF2B5EF4-FFF2-40B4-BE49-F238E27FC236}">
                <a16:creationId xmlns:a16="http://schemas.microsoft.com/office/drawing/2014/main" id="{FE3618CF-D423-46E9-8C36-E9CAE480B5EB}"/>
              </a:ext>
            </a:extLst>
          </p:cNvPr>
          <p:cNvGraphicFramePr/>
          <p:nvPr/>
        </p:nvGraphicFramePr>
        <p:xfrm>
          <a:off x="3918857" y="2586299"/>
          <a:ext cx="6172200" cy="27904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19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Canvas 5">
            <a:extLst>
              <a:ext uri="{FF2B5EF4-FFF2-40B4-BE49-F238E27FC236}">
                <a16:creationId xmlns:a16="http://schemas.microsoft.com/office/drawing/2014/main" id="{E9C2B5BB-7357-42B9-9DB3-48735FE7A835}"/>
              </a:ext>
            </a:extLst>
          </p:cNvPr>
          <p:cNvGrpSpPr/>
          <p:nvPr/>
        </p:nvGrpSpPr>
        <p:grpSpPr>
          <a:xfrm>
            <a:off x="2452752" y="2400989"/>
            <a:ext cx="5486400" cy="2560320"/>
            <a:chOff x="0" y="0"/>
            <a:chExt cx="5486400" cy="2560320"/>
          </a:xfrm>
        </p:grpSpPr>
        <p:sp>
          <p:nvSpPr>
            <p:cNvPr id="32" name="Rectangle 31">
              <a:extLst>
                <a:ext uri="{FF2B5EF4-FFF2-40B4-BE49-F238E27FC236}">
                  <a16:creationId xmlns:a16="http://schemas.microsoft.com/office/drawing/2014/main" id="{76BCAA65-6C47-493F-884B-8A6315EA6F28}"/>
                </a:ext>
              </a:extLst>
            </p:cNvPr>
            <p:cNvSpPr/>
            <p:nvPr/>
          </p:nvSpPr>
          <p:spPr>
            <a:xfrm>
              <a:off x="0" y="0"/>
              <a:ext cx="5486400" cy="2560320"/>
            </a:xfrm>
            <a:prstGeom prst="rect">
              <a:avLst/>
            </a:prstGeom>
            <a:solidFill>
              <a:prstClr val="white"/>
            </a:solidFill>
          </p:spPr>
        </p:sp>
        <p:sp>
          <p:nvSpPr>
            <p:cNvPr id="33" name="Rectangle: Rounded Corners 32">
              <a:extLst>
                <a:ext uri="{FF2B5EF4-FFF2-40B4-BE49-F238E27FC236}">
                  <a16:creationId xmlns:a16="http://schemas.microsoft.com/office/drawing/2014/main" id="{0B3672C8-0787-4C55-AA31-778802B49FFF}"/>
                </a:ext>
              </a:extLst>
            </p:cNvPr>
            <p:cNvSpPr/>
            <p:nvPr/>
          </p:nvSpPr>
          <p:spPr>
            <a:xfrm>
              <a:off x="787179" y="572494"/>
              <a:ext cx="1447137" cy="1868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panose="020F0502020204030204" pitchFamily="34" charset="0"/>
                  <a:cs typeface="Arial" panose="020B0604020202020204" pitchFamily="34" charset="0"/>
                </a:rPr>
                <a:t>Application</a:t>
              </a:r>
            </a:p>
            <a:p>
              <a:pPr marL="0" marR="0" algn="ctr">
                <a:lnSpc>
                  <a:spcPct val="115000"/>
                </a:lnSpc>
                <a:spcBef>
                  <a:spcPts val="0"/>
                </a:spcBef>
                <a:spcAft>
                  <a:spcPts val="1000"/>
                </a:spcAft>
              </a:pPr>
              <a:r>
                <a:rPr lang="en-US" sz="1100">
                  <a:effectLst/>
                  <a:ea typeface="Calibri" panose="020F0502020204030204" pitchFamily="34" charset="0"/>
                  <a:cs typeface="Arial" panose="020B0604020202020204" pitchFamily="34" charset="0"/>
                </a:rPr>
                <a:t>(untrusted)</a:t>
              </a:r>
            </a:p>
            <a:p>
              <a:pPr marL="0" marR="0" algn="ctr">
                <a:lnSpc>
                  <a:spcPct val="115000"/>
                </a:lnSpc>
                <a:spcBef>
                  <a:spcPts val="0"/>
                </a:spcBef>
                <a:spcAft>
                  <a:spcPts val="1000"/>
                </a:spcAft>
              </a:pPr>
              <a:r>
                <a:rPr lang="en-US" sz="1100">
                  <a:effectLst/>
                  <a:ea typeface="Calibri" panose="020F0502020204030204" pitchFamily="34" charset="0"/>
                  <a:cs typeface="Arial" panose="020B0604020202020204" pitchFamily="34" charset="0"/>
                </a:rPr>
                <a:t> </a:t>
              </a:r>
            </a:p>
            <a:p>
              <a:pPr marL="0" marR="0" algn="ctr">
                <a:lnSpc>
                  <a:spcPct val="115000"/>
                </a:lnSpc>
                <a:spcBef>
                  <a:spcPts val="0"/>
                </a:spcBef>
                <a:spcAft>
                  <a:spcPts val="1000"/>
                </a:spcAft>
              </a:pPr>
              <a:r>
                <a:rPr lang="en-US" sz="1100">
                  <a:effectLst/>
                  <a:ea typeface="Calibri" panose="020F0502020204030204" pitchFamily="34" charset="0"/>
                  <a:cs typeface="Arial" panose="020B0604020202020204" pitchFamily="34" charset="0"/>
                </a:rPr>
                <a:t> </a:t>
              </a:r>
            </a:p>
            <a:p>
              <a:pPr marL="0" marR="0" algn="ctr">
                <a:lnSpc>
                  <a:spcPct val="115000"/>
                </a:lnSpc>
                <a:spcBef>
                  <a:spcPts val="0"/>
                </a:spcBef>
                <a:spcAft>
                  <a:spcPts val="1000"/>
                </a:spcAft>
              </a:pPr>
              <a:r>
                <a:rPr lang="en-US" sz="1100">
                  <a:effectLst/>
                  <a:ea typeface="Calibri" panose="020F0502020204030204" pitchFamily="34" charset="0"/>
                  <a:cs typeface="Arial" panose="020B0604020202020204" pitchFamily="34" charset="0"/>
                </a:rPr>
                <a:t> </a:t>
              </a:r>
            </a:p>
          </p:txBody>
        </p:sp>
        <p:sp>
          <p:nvSpPr>
            <p:cNvPr id="34" name="Rectangle: Rounded Corners 33">
              <a:extLst>
                <a:ext uri="{FF2B5EF4-FFF2-40B4-BE49-F238E27FC236}">
                  <a16:creationId xmlns:a16="http://schemas.microsoft.com/office/drawing/2014/main" id="{7DB89F5E-98DE-4400-AE7A-646644C610D7}"/>
                </a:ext>
              </a:extLst>
            </p:cNvPr>
            <p:cNvSpPr/>
            <p:nvPr/>
          </p:nvSpPr>
          <p:spPr>
            <a:xfrm>
              <a:off x="3479792" y="572880"/>
              <a:ext cx="1446530" cy="18681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panose="020F0502020204030204" pitchFamily="34" charset="0"/>
                  <a:cs typeface="Arial" panose="020B0604020202020204" pitchFamily="34" charset="0"/>
                </a:rPr>
                <a:t>Enclave</a:t>
              </a:r>
            </a:p>
            <a:p>
              <a:pPr marL="0" marR="0" algn="ctr">
                <a:lnSpc>
                  <a:spcPct val="115000"/>
                </a:lnSpc>
                <a:spcBef>
                  <a:spcPts val="0"/>
                </a:spcBef>
                <a:spcAft>
                  <a:spcPts val="1000"/>
                </a:spcAft>
              </a:pPr>
              <a:r>
                <a:rPr lang="en-US" sz="1100" dirty="0">
                  <a:effectLst/>
                  <a:ea typeface="Calibri" panose="020F0502020204030204" pitchFamily="34" charset="0"/>
                  <a:cs typeface="Arial" panose="020B0604020202020204" pitchFamily="34" charset="0"/>
                </a:rPr>
                <a:t> </a:t>
              </a:r>
            </a:p>
            <a:p>
              <a:pPr marL="0" marR="0" algn="ctr">
                <a:lnSpc>
                  <a:spcPct val="115000"/>
                </a:lnSpc>
                <a:spcBef>
                  <a:spcPts val="0"/>
                </a:spcBef>
                <a:spcAft>
                  <a:spcPts val="1000"/>
                </a:spcAft>
              </a:pPr>
              <a:r>
                <a:rPr lang="en-US" sz="1100" dirty="0">
                  <a:effectLst/>
                  <a:ea typeface="Calibri" panose="020F0502020204030204" pitchFamily="34" charset="0"/>
                  <a:cs typeface="Arial" panose="020B0604020202020204" pitchFamily="34" charset="0"/>
                </a:rPr>
                <a:t> </a:t>
              </a:r>
            </a:p>
            <a:p>
              <a:pPr marL="0" marR="0" algn="ctr">
                <a:lnSpc>
                  <a:spcPct val="115000"/>
                </a:lnSpc>
                <a:spcBef>
                  <a:spcPts val="0"/>
                </a:spcBef>
                <a:spcAft>
                  <a:spcPts val="1000"/>
                </a:spcAft>
              </a:pPr>
              <a:r>
                <a:rPr lang="en-US" sz="1200" dirty="0">
                  <a:effectLst/>
                  <a:ea typeface="Calibri" panose="020F0502020204030204" pitchFamily="34" charset="0"/>
                  <a:cs typeface="Arial" panose="020B0604020202020204" pitchFamily="34" charset="0"/>
                </a:rPr>
                <a:t> </a:t>
              </a:r>
              <a:endParaRPr lang="en-US" sz="1100" dirty="0">
                <a:effectLst/>
                <a:ea typeface="Calibri" panose="020F0502020204030204" pitchFamily="34" charset="0"/>
                <a:cs typeface="Arial" panose="020B0604020202020204" pitchFamily="34" charset="0"/>
              </a:endParaRPr>
            </a:p>
            <a:p>
              <a:pPr marL="0" marR="0" algn="ctr">
                <a:lnSpc>
                  <a:spcPct val="115000"/>
                </a:lnSpc>
                <a:spcBef>
                  <a:spcPts val="0"/>
                </a:spcBef>
                <a:spcAft>
                  <a:spcPts val="1000"/>
                </a:spcAft>
              </a:pPr>
              <a:r>
                <a:rPr lang="en-US" sz="1100" dirty="0">
                  <a:effectLst/>
                  <a:ea typeface="Calibri" panose="020F0502020204030204" pitchFamily="34" charset="0"/>
                  <a:cs typeface="Arial" panose="020B0604020202020204" pitchFamily="34" charset="0"/>
                </a:rPr>
                <a:t> </a:t>
              </a:r>
            </a:p>
          </p:txBody>
        </p:sp>
        <p:cxnSp>
          <p:nvCxnSpPr>
            <p:cNvPr id="35" name="Straight Arrow Connector 34">
              <a:extLst>
                <a:ext uri="{FF2B5EF4-FFF2-40B4-BE49-F238E27FC236}">
                  <a16:creationId xmlns:a16="http://schemas.microsoft.com/office/drawing/2014/main" id="{CDDBC58E-320D-48E1-9BB6-56EF04A88B91}"/>
                </a:ext>
              </a:extLst>
            </p:cNvPr>
            <p:cNvCxnSpPr/>
            <p:nvPr/>
          </p:nvCxnSpPr>
          <p:spPr>
            <a:xfrm>
              <a:off x="2250219" y="914400"/>
              <a:ext cx="1216549" cy="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 Box 15">
              <a:extLst>
                <a:ext uri="{FF2B5EF4-FFF2-40B4-BE49-F238E27FC236}">
                  <a16:creationId xmlns:a16="http://schemas.microsoft.com/office/drawing/2014/main" id="{3C184646-7454-427B-8AB0-65C5EFBC322F}"/>
                </a:ext>
              </a:extLst>
            </p:cNvPr>
            <p:cNvSpPr txBox="1"/>
            <p:nvPr/>
          </p:nvSpPr>
          <p:spPr>
            <a:xfrm>
              <a:off x="2282852" y="715618"/>
              <a:ext cx="1125220" cy="230588"/>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800" dirty="0">
                  <a:effectLst/>
                  <a:latin typeface="Calibri" panose="020F0502020204030204" pitchFamily="34" charset="0"/>
                  <a:ea typeface="Calibri" panose="020F0502020204030204" pitchFamily="34" charset="0"/>
                  <a:cs typeface="Arial" panose="020B0604020202020204" pitchFamily="34" charset="0"/>
                </a:rPr>
                <a:t>1. </a:t>
              </a:r>
              <a:r>
                <a:rPr lang="en-US" sz="800" dirty="0" err="1">
                  <a:effectLst/>
                  <a:latin typeface="Calibri" panose="020F0502020204030204" pitchFamily="34" charset="0"/>
                  <a:ea typeface="Calibri" panose="020F0502020204030204" pitchFamily="34" charset="0"/>
                  <a:cs typeface="Arial" panose="020B0604020202020204" pitchFamily="34" charset="0"/>
                </a:rPr>
                <a:t>ecall</a:t>
              </a:r>
              <a:r>
                <a:rPr lang="en-US" sz="800" dirty="0">
                  <a:effectLst/>
                  <a:latin typeface="Calibri" panose="020F0502020204030204" pitchFamily="34" charset="0"/>
                  <a:ea typeface="Calibri" panose="020F0502020204030204" pitchFamily="34" charset="0"/>
                  <a:cs typeface="Arial" panose="020B0604020202020204" pitchFamily="34" charset="0"/>
                </a:rPr>
                <a:t> (enter enclave)</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0DC2278A-F84F-4861-AEC9-21F60883B8C0}"/>
                </a:ext>
              </a:extLst>
            </p:cNvPr>
            <p:cNvGrpSpPr/>
            <p:nvPr/>
          </p:nvGrpSpPr>
          <p:grpSpPr>
            <a:xfrm>
              <a:off x="2242268" y="1849773"/>
              <a:ext cx="1237524" cy="230505"/>
              <a:chOff x="2242268" y="1849773"/>
              <a:chExt cx="1237524" cy="230505"/>
            </a:xfrm>
          </p:grpSpPr>
          <p:cxnSp>
            <p:nvCxnSpPr>
              <p:cNvPr id="42" name="Straight Arrow Connector 41">
                <a:extLst>
                  <a:ext uri="{FF2B5EF4-FFF2-40B4-BE49-F238E27FC236}">
                    <a16:creationId xmlns:a16="http://schemas.microsoft.com/office/drawing/2014/main" id="{EAA0C870-590F-41A8-A6E6-B86493D3FBF7}"/>
                  </a:ext>
                </a:extLst>
              </p:cNvPr>
              <p:cNvCxnSpPr/>
              <p:nvPr/>
            </p:nvCxnSpPr>
            <p:spPr>
              <a:xfrm flipH="1">
                <a:off x="2242268" y="2043485"/>
                <a:ext cx="12375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 Box 15">
                <a:extLst>
                  <a:ext uri="{FF2B5EF4-FFF2-40B4-BE49-F238E27FC236}">
                    <a16:creationId xmlns:a16="http://schemas.microsoft.com/office/drawing/2014/main" id="{F9EF542B-7E68-46D5-94B3-3D9438B96503}"/>
                  </a:ext>
                </a:extLst>
              </p:cNvPr>
              <p:cNvSpPr txBox="1"/>
              <p:nvPr/>
            </p:nvSpPr>
            <p:spPr>
              <a:xfrm>
                <a:off x="2318900" y="1849773"/>
                <a:ext cx="1053465" cy="2305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800">
                    <a:effectLst/>
                    <a:latin typeface="Calibri" panose="020F0502020204030204" pitchFamily="34" charset="0"/>
                    <a:ea typeface="Calibri" panose="020F0502020204030204" pitchFamily="34" charset="0"/>
                    <a:cs typeface="Arial" panose="020B0604020202020204" pitchFamily="34" charset="0"/>
                  </a:rPr>
                  <a:t>4. ecall (exit enclave)</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grpSp>
        <p:grpSp>
          <p:nvGrpSpPr>
            <p:cNvPr id="38" name="Group 37">
              <a:extLst>
                <a:ext uri="{FF2B5EF4-FFF2-40B4-BE49-F238E27FC236}">
                  <a16:creationId xmlns:a16="http://schemas.microsoft.com/office/drawing/2014/main" id="{02B3E430-F73D-4EC9-8FAB-34D22B9E53FF}"/>
                </a:ext>
              </a:extLst>
            </p:cNvPr>
            <p:cNvGrpSpPr/>
            <p:nvPr/>
          </p:nvGrpSpPr>
          <p:grpSpPr>
            <a:xfrm>
              <a:off x="2250219" y="1038741"/>
              <a:ext cx="1255794" cy="230505"/>
              <a:chOff x="0" y="0"/>
              <a:chExt cx="1256346" cy="230505"/>
            </a:xfrm>
          </p:grpSpPr>
          <p:cxnSp>
            <p:nvCxnSpPr>
              <p:cNvPr id="40" name="Straight Arrow Connector 39">
                <a:extLst>
                  <a:ext uri="{FF2B5EF4-FFF2-40B4-BE49-F238E27FC236}">
                    <a16:creationId xmlns:a16="http://schemas.microsoft.com/office/drawing/2014/main" id="{8E089108-9D09-4416-BE7A-9F3DA6075ACE}"/>
                  </a:ext>
                </a:extLst>
              </p:cNvPr>
              <p:cNvCxnSpPr/>
              <p:nvPr/>
            </p:nvCxnSpPr>
            <p:spPr>
              <a:xfrm flipH="1">
                <a:off x="0" y="193712"/>
                <a:ext cx="12375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 Box 15">
                <a:extLst>
                  <a:ext uri="{FF2B5EF4-FFF2-40B4-BE49-F238E27FC236}">
                    <a16:creationId xmlns:a16="http://schemas.microsoft.com/office/drawing/2014/main" id="{F1AC5A52-3E18-4765-8C8D-C6BFD5CFFEEC}"/>
                  </a:ext>
                </a:extLst>
              </p:cNvPr>
              <p:cNvSpPr txBox="1"/>
              <p:nvPr/>
            </p:nvSpPr>
            <p:spPr>
              <a:xfrm>
                <a:off x="76632" y="0"/>
                <a:ext cx="1179714" cy="23050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800" dirty="0">
                    <a:effectLst/>
                    <a:latin typeface="Calibri" panose="020F0502020204030204" pitchFamily="34" charset="0"/>
                    <a:ea typeface="Calibri" panose="020F0502020204030204" pitchFamily="34" charset="0"/>
                    <a:cs typeface="Arial" panose="020B0604020202020204" pitchFamily="34" charset="0"/>
                  </a:rPr>
                  <a:t>2. read/write memory X</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grpSp>
      </p:grpSp>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35</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Tool requirements</a:t>
            </a:r>
          </a:p>
        </p:txBody>
      </p:sp>
      <p:cxnSp>
        <p:nvCxnSpPr>
          <p:cNvPr id="18" name="Straight Arrow Connector 17">
            <a:extLst>
              <a:ext uri="{FF2B5EF4-FFF2-40B4-BE49-F238E27FC236}">
                <a16:creationId xmlns:a16="http://schemas.microsoft.com/office/drawing/2014/main" id="{E8CAC95B-D9BB-46CC-8DF9-9447D5B7B05F}"/>
              </a:ext>
            </a:extLst>
          </p:cNvPr>
          <p:cNvCxnSpPr>
            <a:cxnSpLocks/>
          </p:cNvCxnSpPr>
          <p:nvPr/>
        </p:nvCxnSpPr>
        <p:spPr>
          <a:xfrm flipH="1">
            <a:off x="4687068" y="4019161"/>
            <a:ext cx="1232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 Box 15">
            <a:extLst>
              <a:ext uri="{FF2B5EF4-FFF2-40B4-BE49-F238E27FC236}">
                <a16:creationId xmlns:a16="http://schemas.microsoft.com/office/drawing/2014/main" id="{5E46A79E-7907-432F-B783-A114B8EB3F34}"/>
              </a:ext>
            </a:extLst>
          </p:cNvPr>
          <p:cNvSpPr txBox="1"/>
          <p:nvPr/>
        </p:nvSpPr>
        <p:spPr>
          <a:xfrm>
            <a:off x="4812501" y="3828167"/>
            <a:ext cx="1066329" cy="230588"/>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800" dirty="0">
                <a:latin typeface="Calibri" panose="020F0502020204030204" pitchFamily="34" charset="0"/>
                <a:ea typeface="Calibri" panose="020F0502020204030204" pitchFamily="34" charset="0"/>
                <a:cs typeface="Arial" panose="020B0604020202020204" pitchFamily="34" charset="0"/>
              </a:rPr>
              <a:t>3</a:t>
            </a:r>
            <a:r>
              <a:rPr lang="en-US" sz="800" dirty="0">
                <a:effectLst/>
                <a:latin typeface="Calibri" panose="020F0502020204030204" pitchFamily="34" charset="0"/>
                <a:ea typeface="Calibri" panose="020F0502020204030204" pitchFamily="34" charset="0"/>
                <a:cs typeface="Arial" panose="020B0604020202020204" pitchFamily="34" charset="0"/>
              </a:rPr>
              <a:t>. read memory X</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311088"/>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Wingdings" panose="05000000000000000000" pitchFamily="2" charset="2"/>
              <a:buChar char="§"/>
            </a:pPr>
            <a:r>
              <a:rPr lang="en-US" sz="2400" dirty="0">
                <a:latin typeface="Calibri" panose="020F0502020204030204" pitchFamily="34" charset="0"/>
              </a:rPr>
              <a:t>Identify TOCTOU issues</a:t>
            </a:r>
          </a:p>
          <a:p>
            <a:pPr marL="511175" lvl="1" indent="-285750">
              <a:buFont typeface="Wingdings" panose="05000000000000000000" pitchFamily="2" charset="2"/>
              <a:buChar char="§"/>
            </a:pPr>
            <a:r>
              <a:rPr lang="en-US" sz="2000" dirty="0">
                <a:latin typeface="Calibri" panose="020F0502020204030204" pitchFamily="34" charset="0"/>
                <a:cs typeface="Calibri" panose="020F0502020204030204" pitchFamily="34" charset="0"/>
              </a:rPr>
              <a:t>Read-Read TOCTOU – same address being read from within an </a:t>
            </a:r>
            <a:r>
              <a:rPr lang="en-US" sz="2000" dirty="0" err="1">
                <a:latin typeface="Calibri" panose="020F0502020204030204" pitchFamily="34" charset="0"/>
                <a:cs typeface="Calibri" panose="020F0502020204030204" pitchFamily="34" charset="0"/>
              </a:rPr>
              <a:t>ecall</a:t>
            </a:r>
            <a:endParaRPr lang="en-US" sz="2000" dirty="0">
              <a:latin typeface="Calibri" panose="020F0502020204030204" pitchFamily="34" charset="0"/>
              <a:cs typeface="Calibri" panose="020F0502020204030204" pitchFamily="34" charset="0"/>
            </a:endParaRPr>
          </a:p>
          <a:p>
            <a:pPr marL="511175" lvl="1" indent="-285750">
              <a:buFont typeface="Wingdings" panose="05000000000000000000" pitchFamily="2" charset="2"/>
              <a:buChar char="§"/>
            </a:pPr>
            <a:r>
              <a:rPr lang="en-US" sz="2000" dirty="0">
                <a:latin typeface="Calibri" panose="020F0502020204030204" pitchFamily="34" charset="0"/>
                <a:cs typeface="Calibri" panose="020F0502020204030204" pitchFamily="34" charset="0"/>
              </a:rPr>
              <a:t>Write-Read TOCTOU – same address being read from after being written to within an </a:t>
            </a:r>
            <a:r>
              <a:rPr lang="en-US" sz="2000" dirty="0" err="1">
                <a:latin typeface="Calibri" panose="020F0502020204030204" pitchFamily="34" charset="0"/>
                <a:cs typeface="Calibri" panose="020F0502020204030204" pitchFamily="34" charset="0"/>
              </a:rPr>
              <a:t>ecall</a:t>
            </a:r>
            <a:endParaRPr lang="en-US" sz="2000" dirty="0">
              <a:latin typeface="Calibri" panose="020F0502020204030204" pitchFamily="34" charset="0"/>
              <a:cs typeface="Calibri" panose="020F0502020204030204" pitchFamily="34" charset="0"/>
            </a:endParaRPr>
          </a:p>
          <a:p>
            <a:pPr marL="457189">
              <a:spcBef>
                <a:spcPts val="0"/>
              </a:spcBef>
            </a:pPr>
            <a:endParaRPr lang="en-US" sz="24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endParaRPr lang="en-US" sz="2400" dirty="0">
              <a:latin typeface="Calibri" panose="020F0502020204030204" pitchFamily="34" charset="0"/>
            </a:endParaRPr>
          </a:p>
          <a:p>
            <a:pPr marL="342900" indent="-342900">
              <a:buFont typeface="Wingdings" panose="05000000000000000000" pitchFamily="2" charset="2"/>
              <a:buChar char="§"/>
            </a:pPr>
            <a:endParaRPr lang="en-US" sz="2400" dirty="0">
              <a:latin typeface="Calibri" panose="020F0502020204030204" pitchFamily="34" charset="0"/>
            </a:endParaRPr>
          </a:p>
          <a:p>
            <a:pPr marL="342900" indent="-342900">
              <a:buFont typeface="Wingdings" panose="05000000000000000000" pitchFamily="2" charset="2"/>
              <a:buChar char="§"/>
            </a:pPr>
            <a:endParaRPr lang="en-US" sz="2400" dirty="0">
              <a:latin typeface="Calibri" panose="020F0502020204030204" pitchFamily="34" charset="0"/>
            </a:endParaRPr>
          </a:p>
          <a:p>
            <a:pPr marL="342900" indent="-342900">
              <a:buFont typeface="Wingdings" panose="05000000000000000000" pitchFamily="2" charset="2"/>
              <a:buChar char="§"/>
            </a:pPr>
            <a:endParaRPr lang="en-US" sz="2400" dirty="0">
              <a:latin typeface="Calibri" panose="020F0502020204030204" pitchFamily="34" charset="0"/>
            </a:endParaRPr>
          </a:p>
          <a:p>
            <a:pPr marL="342900" indent="-342900">
              <a:buFont typeface="Wingdings" panose="05000000000000000000" pitchFamily="2" charset="2"/>
              <a:buChar char="§"/>
            </a:pPr>
            <a:r>
              <a:rPr lang="en-US" sz="2400" dirty="0">
                <a:latin typeface="Calibri" panose="020F0502020204030204" pitchFamily="34" charset="0"/>
              </a:rPr>
              <a:t>Identify threading race conditions</a:t>
            </a:r>
          </a:p>
          <a:p>
            <a:pPr marL="568325" lvl="1" indent="-342900">
              <a:buFont typeface="Wingdings" panose="05000000000000000000" pitchFamily="2" charset="2"/>
              <a:buChar char="§"/>
            </a:pPr>
            <a:r>
              <a:rPr lang="en-US" sz="2000" dirty="0">
                <a:latin typeface="Calibri" panose="020F0502020204030204" pitchFamily="34" charset="0"/>
              </a:rPr>
              <a:t>Identify same memory access between threads with incorrect sync</a:t>
            </a:r>
          </a:p>
          <a:p>
            <a:endParaRPr lang="en-US" sz="2400" dirty="0">
              <a:latin typeface="Calibri" panose="020F0502020204030204" pitchFamily="34" charset="0"/>
              <a:cs typeface="Calibri" panose="020F0502020204030204" pitchFamily="34" charset="0"/>
            </a:endParaRPr>
          </a:p>
          <a:p>
            <a:endParaRPr lang="en-IL"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231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36</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Tool mechanism details</a:t>
            </a:r>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7484" y="1528802"/>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Wingdings" panose="05000000000000000000" pitchFamily="2" charset="2"/>
              <a:buChar char="§"/>
            </a:pPr>
            <a:r>
              <a:rPr lang="en-US" sz="2400" dirty="0">
                <a:latin typeface="Calibri" panose="020F0502020204030204" pitchFamily="34" charset="0"/>
              </a:rPr>
              <a:t>Use SGX simulation mode </a:t>
            </a:r>
            <a:r>
              <a:rPr lang="en-US" sz="2400" dirty="0">
                <a:latin typeface="Calibri" panose="020F0502020204030204" pitchFamily="34" charset="0"/>
                <a:sym typeface="Wingdings" panose="05000000000000000000" pitchFamily="2" charset="2"/>
              </a:rPr>
              <a:t> binary instrumentation</a:t>
            </a:r>
          </a:p>
          <a:p>
            <a:pPr marL="342900" indent="-342900">
              <a:buFont typeface="Wingdings" panose="05000000000000000000" pitchFamily="2" charset="2"/>
              <a:buChar char="§"/>
            </a:pPr>
            <a:r>
              <a:rPr lang="en-US" sz="2400" dirty="0">
                <a:latin typeface="Calibri" panose="020F0502020204030204" pitchFamily="34" charset="0"/>
                <a:sym typeface="Wingdings" panose="05000000000000000000" pitchFamily="2" charset="2"/>
              </a:rPr>
              <a:t>Maintain call stack per thread  provide user readable context for detected issues</a:t>
            </a:r>
          </a:p>
          <a:p>
            <a:pPr marL="342900" indent="-342900">
              <a:buFont typeface="Wingdings" panose="05000000000000000000" pitchFamily="2" charset="2"/>
              <a:buChar char="§"/>
            </a:pPr>
            <a:r>
              <a:rPr lang="en-US" sz="2400" dirty="0">
                <a:latin typeface="Calibri" panose="020F0502020204030204" pitchFamily="34" charset="0"/>
                <a:sym typeface="Wingdings" panose="05000000000000000000" pitchFamily="2" charset="2"/>
              </a:rPr>
              <a:t>Stop analysis in OCALLS/SGX internal flows  prevent false positives</a:t>
            </a:r>
          </a:p>
          <a:p>
            <a:pPr marL="342900" indent="-342900">
              <a:buFont typeface="Wingdings" panose="05000000000000000000" pitchFamily="2" charset="2"/>
              <a:buChar char="§"/>
            </a:pPr>
            <a:r>
              <a:rPr lang="en-US" sz="2400" dirty="0">
                <a:latin typeface="Calibri" panose="020F0502020204030204" pitchFamily="34" charset="0"/>
                <a:cs typeface="Calibri" panose="020F0502020204030204" pitchFamily="34" charset="0"/>
              </a:rPr>
              <a:t>Hook events in the enclave</a:t>
            </a:r>
          </a:p>
          <a:p>
            <a:pPr marL="342900" indent="-342900">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
            </a:pPr>
            <a:endParaRPr lang="en-US" sz="2400" dirty="0">
              <a:latin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IL" sz="2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00BF079-E322-4CA0-AC37-4FB450B81020}"/>
              </a:ext>
            </a:extLst>
          </p:cNvPr>
          <p:cNvPicPr>
            <a:picLocks noChangeAspect="1"/>
          </p:cNvPicPr>
          <p:nvPr/>
        </p:nvPicPr>
        <p:blipFill>
          <a:blip r:embed="rId3"/>
          <a:stretch>
            <a:fillRect/>
          </a:stretch>
        </p:blipFill>
        <p:spPr>
          <a:xfrm>
            <a:off x="10088613" y="221694"/>
            <a:ext cx="1489554" cy="1566383"/>
          </a:xfrm>
          <a:prstGeom prst="rect">
            <a:avLst/>
          </a:prstGeom>
        </p:spPr>
      </p:pic>
      <p:graphicFrame>
        <p:nvGraphicFramePr>
          <p:cNvPr id="8" name="Diagram 7">
            <a:extLst>
              <a:ext uri="{FF2B5EF4-FFF2-40B4-BE49-F238E27FC236}">
                <a16:creationId xmlns:a16="http://schemas.microsoft.com/office/drawing/2014/main" id="{2473AC9D-38A2-4568-B7CD-782B9BFA7925}"/>
              </a:ext>
            </a:extLst>
          </p:cNvPr>
          <p:cNvGraphicFramePr/>
          <p:nvPr/>
        </p:nvGraphicFramePr>
        <p:xfrm>
          <a:off x="143631" y="4048719"/>
          <a:ext cx="11447537" cy="1049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435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515F43A-D868-4672-ACEB-6E387653E950}"/>
              </a:ext>
            </a:extLst>
          </p:cNvPr>
          <p:cNvSpPr>
            <a:spLocks noGrp="1"/>
          </p:cNvSpPr>
          <p:nvPr>
            <p:ph type="title"/>
          </p:nvPr>
        </p:nvSpPr>
        <p:spPr/>
        <p:txBody>
          <a:bodyPr/>
          <a:lstStyle/>
          <a:p>
            <a:r>
              <a:rPr lang="en-US"/>
              <a:t>Agenda</a:t>
            </a:r>
            <a:endParaRPr lang="en-US" dirty="0"/>
          </a:p>
        </p:txBody>
      </p:sp>
      <p:sp>
        <p:nvSpPr>
          <p:cNvPr id="4" name="Content Placeholder 3">
            <a:extLst>
              <a:ext uri="{FF2B5EF4-FFF2-40B4-BE49-F238E27FC236}">
                <a16:creationId xmlns:a16="http://schemas.microsoft.com/office/drawing/2014/main" id="{84A148EF-B285-4600-A087-8DED8E7C6A3A}"/>
              </a:ext>
            </a:extLst>
          </p:cNvPr>
          <p:cNvSpPr>
            <a:spLocks noGrp="1"/>
          </p:cNvSpPr>
          <p:nvPr>
            <p:ph idx="1"/>
          </p:nvPr>
        </p:nvSpPr>
        <p:spPr/>
        <p:txBody>
          <a:bodyPr>
            <a:normAutofit/>
          </a:bodyPr>
          <a:lstStyle/>
          <a:p>
            <a:pPr>
              <a:spcBef>
                <a:spcPts val="1200"/>
              </a:spcBef>
              <a:spcAft>
                <a:spcPts val="1200"/>
              </a:spcAft>
            </a:pPr>
            <a:r>
              <a:rPr lang="en-US" sz="2400" dirty="0"/>
              <a:t>TOCTOU and threading race condition vulnerabilities </a:t>
            </a:r>
          </a:p>
          <a:p>
            <a:pPr>
              <a:spcBef>
                <a:spcPts val="1200"/>
              </a:spcBef>
              <a:spcAft>
                <a:spcPts val="1200"/>
              </a:spcAft>
            </a:pPr>
            <a:r>
              <a:rPr lang="en-US" sz="2400" dirty="0"/>
              <a:t>The importance of timing bugs in privileged/isolated SW</a:t>
            </a:r>
          </a:p>
          <a:p>
            <a:pPr>
              <a:spcBef>
                <a:spcPts val="1200"/>
              </a:spcBef>
              <a:spcAft>
                <a:spcPts val="1200"/>
              </a:spcAft>
            </a:pPr>
            <a:r>
              <a:rPr lang="en-US" sz="2400" dirty="0"/>
              <a:t>Tool overview</a:t>
            </a:r>
          </a:p>
          <a:p>
            <a:pPr>
              <a:spcBef>
                <a:spcPts val="1200"/>
              </a:spcBef>
              <a:spcAft>
                <a:spcPts val="1200"/>
              </a:spcAft>
            </a:pPr>
            <a:r>
              <a:rPr lang="en-US" sz="2400" dirty="0"/>
              <a:t>Short demo</a:t>
            </a:r>
          </a:p>
          <a:p>
            <a:pPr marL="0" indent="0">
              <a:spcBef>
                <a:spcPts val="1200"/>
              </a:spcBef>
              <a:spcAft>
                <a:spcPts val="1200"/>
              </a:spcAft>
              <a:buNone/>
            </a:pPr>
            <a:endParaRPr lang="en-US" sz="2400" dirty="0"/>
          </a:p>
          <a:p>
            <a:endParaRPr lang="en-US" sz="2400" dirty="0"/>
          </a:p>
          <a:p>
            <a:endParaRPr lang="en-US" sz="2400" dirty="0"/>
          </a:p>
        </p:txBody>
      </p:sp>
    </p:spTree>
    <p:extLst>
      <p:ext uri="{BB962C8B-B14F-4D97-AF65-F5344CB8AC3E}">
        <p14:creationId xmlns:p14="http://schemas.microsoft.com/office/powerpoint/2010/main" val="237369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5</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TOCTOU – Time of Check – Time of Use</a:t>
            </a:r>
            <a:endParaRPr lang="en-IL" dirty="0"/>
          </a:p>
        </p:txBody>
      </p:sp>
      <p:pic>
        <p:nvPicPr>
          <p:cNvPr id="11" name="Picture 10">
            <a:extLst>
              <a:ext uri="{FF2B5EF4-FFF2-40B4-BE49-F238E27FC236}">
                <a16:creationId xmlns:a16="http://schemas.microsoft.com/office/drawing/2014/main" id="{140990C2-CFD8-40F6-AFD5-F7A5354FBEC7}"/>
              </a:ext>
            </a:extLst>
          </p:cNvPr>
          <p:cNvPicPr>
            <a:picLocks noChangeAspect="1"/>
          </p:cNvPicPr>
          <p:nvPr/>
        </p:nvPicPr>
        <p:blipFill>
          <a:blip r:embed="rId3"/>
          <a:stretch>
            <a:fillRect/>
          </a:stretch>
        </p:blipFill>
        <p:spPr>
          <a:xfrm>
            <a:off x="0" y="1309536"/>
            <a:ext cx="12192000" cy="1794493"/>
          </a:xfrm>
          <a:prstGeom prst="rect">
            <a:avLst/>
          </a:prstGeom>
        </p:spPr>
      </p:pic>
      <p:sp>
        <p:nvSpPr>
          <p:cNvPr id="10" name="Rectangle 9">
            <a:extLst>
              <a:ext uri="{FF2B5EF4-FFF2-40B4-BE49-F238E27FC236}">
                <a16:creationId xmlns:a16="http://schemas.microsoft.com/office/drawing/2014/main" id="{69C57D05-E9D5-49E7-BB7E-78BBB01C08DE}"/>
              </a:ext>
            </a:extLst>
          </p:cNvPr>
          <p:cNvSpPr/>
          <p:nvPr/>
        </p:nvSpPr>
        <p:spPr bwMode="auto">
          <a:xfrm>
            <a:off x="6724736" y="3558889"/>
            <a:ext cx="3860800" cy="17272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p:spPr>
        <p:style>
          <a:lnRef idx="0">
            <a:schemeClr val="accent5"/>
          </a:lnRef>
          <a:fillRef idx="3">
            <a:schemeClr val="accent5"/>
          </a:fillRef>
          <a:effectRef idx="3">
            <a:schemeClr val="accent5"/>
          </a:effectRef>
          <a:fontRef idx="minor">
            <a:schemeClr val="lt1"/>
          </a:fontRef>
        </p:style>
        <p:txBody>
          <a:bodyPr lIns="121913" tIns="60957" rIns="121913" bIns="60957" rtlCol="0" anchor="ctr"/>
          <a:lstStyle/>
          <a:p>
            <a:pPr algn="ctr">
              <a:lnSpc>
                <a:spcPct val="85000"/>
              </a:lnSpc>
              <a:defRPr/>
            </a:pPr>
            <a:r>
              <a:rPr lang="en-US" sz="3200" dirty="0">
                <a:solidFill>
                  <a:prstClr val="white"/>
                </a:solidFill>
                <a:effectLst>
                  <a:outerShdw blurRad="38100" dist="38100" dir="2700000" algn="tl">
                    <a:srgbClr val="000000">
                      <a:alpha val="43137"/>
                    </a:srgbClr>
                  </a:outerShdw>
                </a:effectLst>
                <a:latin typeface="Intel Clear" panose="020B0604020203020204" pitchFamily="34" charset="0"/>
              </a:rPr>
              <a:t>SW entity</a:t>
            </a:r>
          </a:p>
        </p:txBody>
      </p:sp>
      <p:sp>
        <p:nvSpPr>
          <p:cNvPr id="12" name="Rectangle 11">
            <a:extLst>
              <a:ext uri="{FF2B5EF4-FFF2-40B4-BE49-F238E27FC236}">
                <a16:creationId xmlns:a16="http://schemas.microsoft.com/office/drawing/2014/main" id="{26751E6F-FA74-49DC-8665-FC0E0EAE8AAE}"/>
              </a:ext>
            </a:extLst>
          </p:cNvPr>
          <p:cNvSpPr/>
          <p:nvPr/>
        </p:nvSpPr>
        <p:spPr bwMode="auto">
          <a:xfrm>
            <a:off x="4638948" y="3104027"/>
            <a:ext cx="406400" cy="3220940"/>
          </a:xfrm>
          <a:prstGeom prst="rect">
            <a:avLst/>
          </a:prstGeom>
          <a:solidFill>
            <a:schemeClr val="accent5">
              <a:lumMod val="25000"/>
            </a:schemeClr>
          </a:solidFill>
          <a:ln>
            <a:no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prstMaterial="metal">
            <a:bevelT prst="angle"/>
          </a:sp3d>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endParaRPr lang="en-US" sz="3200" dirty="0">
              <a:solidFill>
                <a:srgbClr val="FFFF00"/>
              </a:solidFill>
              <a:latin typeface="Intel Clear" panose="020B0604020203020204" pitchFamily="34" charset="0"/>
              <a:cs typeface="Arial" pitchFamily="34" charset="0"/>
            </a:endParaRPr>
          </a:p>
        </p:txBody>
      </p:sp>
      <p:sp>
        <p:nvSpPr>
          <p:cNvPr id="14" name="Right Arrow 27">
            <a:extLst>
              <a:ext uri="{FF2B5EF4-FFF2-40B4-BE49-F238E27FC236}">
                <a16:creationId xmlns:a16="http://schemas.microsoft.com/office/drawing/2014/main" id="{A0AEC1B6-6CB5-4231-BFF9-EB0B186F7C31}"/>
              </a:ext>
            </a:extLst>
          </p:cNvPr>
          <p:cNvSpPr/>
          <p:nvPr/>
        </p:nvSpPr>
        <p:spPr bwMode="auto">
          <a:xfrm>
            <a:off x="4350879" y="3910857"/>
            <a:ext cx="2674824" cy="613833"/>
          </a:xfrm>
          <a:prstGeom prst="rightArrow">
            <a:avLst>
              <a:gd name="adj1" fmla="val 50000"/>
              <a:gd name="adj2" fmla="val 50000"/>
            </a:avLst>
          </a:prstGeom>
          <a:solidFill>
            <a:srgbClr val="E1CE0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1867"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Read to Check</a:t>
            </a:r>
          </a:p>
        </p:txBody>
      </p:sp>
      <p:sp>
        <p:nvSpPr>
          <p:cNvPr id="15" name="Right Arrow 27">
            <a:extLst>
              <a:ext uri="{FF2B5EF4-FFF2-40B4-BE49-F238E27FC236}">
                <a16:creationId xmlns:a16="http://schemas.microsoft.com/office/drawing/2014/main" id="{BC4F8558-105D-4514-885A-5A9E18E6BCA0}"/>
              </a:ext>
            </a:extLst>
          </p:cNvPr>
          <p:cNvSpPr/>
          <p:nvPr/>
        </p:nvSpPr>
        <p:spPr bwMode="auto">
          <a:xfrm>
            <a:off x="4350879" y="4445016"/>
            <a:ext cx="2653533" cy="613833"/>
          </a:xfrm>
          <a:prstGeom prst="rightArrow">
            <a:avLst>
              <a:gd name="adj1" fmla="val 50000"/>
              <a:gd name="adj2" fmla="val 50000"/>
            </a:avLst>
          </a:prstGeom>
          <a:solidFill>
            <a:srgbClr val="E1CE0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1867"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Read to Use</a:t>
            </a:r>
          </a:p>
        </p:txBody>
      </p:sp>
      <p:grpSp>
        <p:nvGrpSpPr>
          <p:cNvPr id="6" name="Group 5">
            <a:extLst>
              <a:ext uri="{FF2B5EF4-FFF2-40B4-BE49-F238E27FC236}">
                <a16:creationId xmlns:a16="http://schemas.microsoft.com/office/drawing/2014/main" id="{BBF6B0A0-C466-414B-8321-4A430CE774C4}"/>
              </a:ext>
            </a:extLst>
          </p:cNvPr>
          <p:cNvGrpSpPr/>
          <p:nvPr/>
        </p:nvGrpSpPr>
        <p:grpSpPr>
          <a:xfrm>
            <a:off x="-235621" y="3141651"/>
            <a:ext cx="3761868" cy="2766078"/>
            <a:chOff x="-235621" y="3141651"/>
            <a:chExt cx="3761868" cy="2766078"/>
          </a:xfrm>
        </p:grpSpPr>
        <p:pic>
          <p:nvPicPr>
            <p:cNvPr id="5" name="Picture 4" descr="Celebrate Dude">
              <a:extLst>
                <a:ext uri="{FF2B5EF4-FFF2-40B4-BE49-F238E27FC236}">
                  <a16:creationId xmlns:a16="http://schemas.microsoft.com/office/drawing/2014/main" id="{103C29C6-753E-4E8D-BB86-491A91FFD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621" y="3141651"/>
              <a:ext cx="2766078" cy="2766078"/>
            </a:xfrm>
            <a:prstGeom prst="rect">
              <a:avLst/>
            </a:prstGeom>
          </p:spPr>
        </p:pic>
        <p:sp>
          <p:nvSpPr>
            <p:cNvPr id="19" name="Right Arrow 27">
              <a:extLst>
                <a:ext uri="{FF2B5EF4-FFF2-40B4-BE49-F238E27FC236}">
                  <a16:creationId xmlns:a16="http://schemas.microsoft.com/office/drawing/2014/main" id="{33A11B97-9A4B-4CA9-9C0C-08CD81DC9544}"/>
                </a:ext>
              </a:extLst>
            </p:cNvPr>
            <p:cNvSpPr/>
            <p:nvPr/>
          </p:nvSpPr>
          <p:spPr bwMode="auto">
            <a:xfrm>
              <a:off x="2119414" y="4138098"/>
              <a:ext cx="1406833" cy="613833"/>
            </a:xfrm>
            <a:prstGeom prst="rightArrow">
              <a:avLst>
                <a:gd name="adj1" fmla="val 50000"/>
                <a:gd name="adj2" fmla="val 50000"/>
              </a:avLst>
            </a:prstGeom>
            <a:solidFill>
              <a:srgbClr val="E1CE0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1867"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Change</a:t>
              </a:r>
            </a:p>
          </p:txBody>
        </p:sp>
      </p:grpSp>
      <p:pic>
        <p:nvPicPr>
          <p:cNvPr id="16" name="Picture 15">
            <a:extLst>
              <a:ext uri="{FF2B5EF4-FFF2-40B4-BE49-F238E27FC236}">
                <a16:creationId xmlns:a16="http://schemas.microsoft.com/office/drawing/2014/main" id="{47949106-C2B5-4EA3-AA54-24F097DB16FC}"/>
              </a:ext>
            </a:extLst>
          </p:cNvPr>
          <p:cNvPicPr>
            <a:picLocks noChangeAspect="1"/>
          </p:cNvPicPr>
          <p:nvPr/>
        </p:nvPicPr>
        <p:blipFill>
          <a:blip r:embed="rId5"/>
          <a:stretch>
            <a:fillRect/>
          </a:stretch>
        </p:blipFill>
        <p:spPr>
          <a:xfrm>
            <a:off x="3447899" y="3866120"/>
            <a:ext cx="873649" cy="954117"/>
          </a:xfrm>
          <a:prstGeom prst="rect">
            <a:avLst/>
          </a:prstGeom>
        </p:spPr>
      </p:pic>
      <p:pic>
        <p:nvPicPr>
          <p:cNvPr id="13" name="Picture 12">
            <a:extLst>
              <a:ext uri="{FF2B5EF4-FFF2-40B4-BE49-F238E27FC236}">
                <a16:creationId xmlns:a16="http://schemas.microsoft.com/office/drawing/2014/main" id="{DE9CD8FE-2DC8-4497-BDA5-7AE8322BBC03}"/>
              </a:ext>
            </a:extLst>
          </p:cNvPr>
          <p:cNvPicPr>
            <a:picLocks noChangeAspect="1"/>
          </p:cNvPicPr>
          <p:nvPr/>
        </p:nvPicPr>
        <p:blipFill>
          <a:blip r:embed="rId6"/>
          <a:stretch>
            <a:fillRect/>
          </a:stretch>
        </p:blipFill>
        <p:spPr>
          <a:xfrm>
            <a:off x="174842" y="1680169"/>
            <a:ext cx="3351405" cy="3418062"/>
          </a:xfrm>
          <a:prstGeom prst="rect">
            <a:avLst/>
          </a:prstGeom>
        </p:spPr>
      </p:pic>
      <p:sp>
        <p:nvSpPr>
          <p:cNvPr id="7" name="Rectangle 6">
            <a:extLst>
              <a:ext uri="{FF2B5EF4-FFF2-40B4-BE49-F238E27FC236}">
                <a16:creationId xmlns:a16="http://schemas.microsoft.com/office/drawing/2014/main" id="{9F75C354-2E46-3684-12CF-B7A3AF9E6FBE}"/>
              </a:ext>
            </a:extLst>
          </p:cNvPr>
          <p:cNvSpPr/>
          <p:nvPr/>
        </p:nvSpPr>
        <p:spPr>
          <a:xfrm>
            <a:off x="1902193" y="5956197"/>
            <a:ext cx="1545705" cy="347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Untrusted</a:t>
            </a:r>
            <a:endParaRPr lang="en-IL" dirty="0"/>
          </a:p>
        </p:txBody>
      </p:sp>
      <p:sp>
        <p:nvSpPr>
          <p:cNvPr id="8" name="Rectangle 7">
            <a:extLst>
              <a:ext uri="{FF2B5EF4-FFF2-40B4-BE49-F238E27FC236}">
                <a16:creationId xmlns:a16="http://schemas.microsoft.com/office/drawing/2014/main" id="{547014BF-708D-C86F-539A-5DB387B3AEFB}"/>
              </a:ext>
            </a:extLst>
          </p:cNvPr>
          <p:cNvSpPr/>
          <p:nvPr/>
        </p:nvSpPr>
        <p:spPr>
          <a:xfrm>
            <a:off x="6482755" y="5961945"/>
            <a:ext cx="1545705" cy="347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Trusted</a:t>
            </a:r>
            <a:endParaRPr lang="en-IL" dirty="0"/>
          </a:p>
        </p:txBody>
      </p:sp>
    </p:spTree>
    <p:extLst>
      <p:ext uri="{BB962C8B-B14F-4D97-AF65-F5344CB8AC3E}">
        <p14:creationId xmlns:p14="http://schemas.microsoft.com/office/powerpoint/2010/main" val="180922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70833E-6 -1.48148E-6 L 0.42461 -0.01875 " pathEditMode="relative" rAng="0" ptsTypes="AA">
                                      <p:cBhvr>
                                        <p:cTn id="10" dur="5000" fill="hold"/>
                                        <p:tgtEl>
                                          <p:spTgt spid="13"/>
                                        </p:tgtEl>
                                        <p:attrNameLst>
                                          <p:attrName>ppt_x</p:attrName>
                                          <p:attrName>ppt_y</p:attrName>
                                        </p:attrNameLst>
                                      </p:cBhvr>
                                      <p:rCtr x="21224" y="-949"/>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6</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TOCTOU – Time of Check – Time of Use</a:t>
            </a:r>
            <a:endParaRPr lang="en-IL" dirty="0"/>
          </a:p>
        </p:txBody>
      </p:sp>
      <p:pic>
        <p:nvPicPr>
          <p:cNvPr id="11" name="Picture 10">
            <a:extLst>
              <a:ext uri="{FF2B5EF4-FFF2-40B4-BE49-F238E27FC236}">
                <a16:creationId xmlns:a16="http://schemas.microsoft.com/office/drawing/2014/main" id="{140990C2-CFD8-40F6-AFD5-F7A5354FBEC7}"/>
              </a:ext>
            </a:extLst>
          </p:cNvPr>
          <p:cNvPicPr>
            <a:picLocks noChangeAspect="1"/>
          </p:cNvPicPr>
          <p:nvPr/>
        </p:nvPicPr>
        <p:blipFill>
          <a:blip r:embed="rId3"/>
          <a:stretch>
            <a:fillRect/>
          </a:stretch>
        </p:blipFill>
        <p:spPr>
          <a:xfrm>
            <a:off x="0" y="1309536"/>
            <a:ext cx="12192000" cy="1794493"/>
          </a:xfrm>
          <a:prstGeom prst="rect">
            <a:avLst/>
          </a:prstGeom>
        </p:spPr>
      </p:pic>
      <p:sp>
        <p:nvSpPr>
          <p:cNvPr id="10" name="Rectangle 9">
            <a:extLst>
              <a:ext uri="{FF2B5EF4-FFF2-40B4-BE49-F238E27FC236}">
                <a16:creationId xmlns:a16="http://schemas.microsoft.com/office/drawing/2014/main" id="{69C57D05-E9D5-49E7-BB7E-78BBB01C08DE}"/>
              </a:ext>
            </a:extLst>
          </p:cNvPr>
          <p:cNvSpPr/>
          <p:nvPr/>
        </p:nvSpPr>
        <p:spPr bwMode="auto">
          <a:xfrm>
            <a:off x="6724736" y="3558889"/>
            <a:ext cx="3860800" cy="17272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p:spPr>
        <p:style>
          <a:lnRef idx="0">
            <a:schemeClr val="accent5"/>
          </a:lnRef>
          <a:fillRef idx="3">
            <a:schemeClr val="accent5"/>
          </a:fillRef>
          <a:effectRef idx="3">
            <a:schemeClr val="accent5"/>
          </a:effectRef>
          <a:fontRef idx="minor">
            <a:schemeClr val="lt1"/>
          </a:fontRef>
        </p:style>
        <p:txBody>
          <a:bodyPr lIns="121913" tIns="60957" rIns="121913" bIns="60957" rtlCol="0" anchor="ctr"/>
          <a:lstStyle/>
          <a:p>
            <a:pPr algn="ctr">
              <a:lnSpc>
                <a:spcPct val="85000"/>
              </a:lnSpc>
              <a:defRPr/>
            </a:pPr>
            <a:r>
              <a:rPr lang="en-US" sz="3200" dirty="0">
                <a:solidFill>
                  <a:prstClr val="white"/>
                </a:solidFill>
                <a:effectLst>
                  <a:outerShdw blurRad="38100" dist="38100" dir="2700000" algn="tl">
                    <a:srgbClr val="000000">
                      <a:alpha val="43137"/>
                    </a:srgbClr>
                  </a:outerShdw>
                </a:effectLst>
                <a:latin typeface="Intel Clear" panose="020B0604020203020204" pitchFamily="34" charset="0"/>
              </a:rPr>
              <a:t>SW entity</a:t>
            </a:r>
          </a:p>
        </p:txBody>
      </p:sp>
      <p:sp>
        <p:nvSpPr>
          <p:cNvPr id="12" name="Rectangle 11">
            <a:extLst>
              <a:ext uri="{FF2B5EF4-FFF2-40B4-BE49-F238E27FC236}">
                <a16:creationId xmlns:a16="http://schemas.microsoft.com/office/drawing/2014/main" id="{26751E6F-FA74-49DC-8665-FC0E0EAE8AAE}"/>
              </a:ext>
            </a:extLst>
          </p:cNvPr>
          <p:cNvSpPr/>
          <p:nvPr/>
        </p:nvSpPr>
        <p:spPr bwMode="auto">
          <a:xfrm>
            <a:off x="4613937" y="3104029"/>
            <a:ext cx="406400" cy="3220940"/>
          </a:xfrm>
          <a:prstGeom prst="rect">
            <a:avLst/>
          </a:prstGeom>
          <a:solidFill>
            <a:schemeClr val="accent5">
              <a:lumMod val="25000"/>
            </a:schemeClr>
          </a:solidFill>
          <a:ln>
            <a:noFill/>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prstMaterial="metal">
            <a:bevelT prst="angle"/>
          </a:sp3d>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endParaRPr lang="en-US" sz="3200" dirty="0">
              <a:solidFill>
                <a:srgbClr val="FFFF00"/>
              </a:solidFill>
              <a:latin typeface="Intel Clear" panose="020B0604020203020204" pitchFamily="34" charset="0"/>
              <a:cs typeface="Arial" pitchFamily="34" charset="0"/>
            </a:endParaRPr>
          </a:p>
        </p:txBody>
      </p:sp>
      <p:sp>
        <p:nvSpPr>
          <p:cNvPr id="14" name="Right Arrow 27">
            <a:extLst>
              <a:ext uri="{FF2B5EF4-FFF2-40B4-BE49-F238E27FC236}">
                <a16:creationId xmlns:a16="http://schemas.microsoft.com/office/drawing/2014/main" id="{A0AEC1B6-6CB5-4231-BFF9-EB0B186F7C31}"/>
              </a:ext>
            </a:extLst>
          </p:cNvPr>
          <p:cNvSpPr/>
          <p:nvPr/>
        </p:nvSpPr>
        <p:spPr bwMode="auto">
          <a:xfrm>
            <a:off x="6154492" y="3910857"/>
            <a:ext cx="871211" cy="613833"/>
          </a:xfrm>
          <a:prstGeom prst="rightArrow">
            <a:avLst>
              <a:gd name="adj1" fmla="val 50000"/>
              <a:gd name="adj2" fmla="val 50000"/>
            </a:avLst>
          </a:prstGeom>
          <a:solidFill>
            <a:srgbClr val="E1CE0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1867"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Check</a:t>
            </a:r>
          </a:p>
        </p:txBody>
      </p:sp>
      <p:sp>
        <p:nvSpPr>
          <p:cNvPr id="15" name="Right Arrow 27">
            <a:extLst>
              <a:ext uri="{FF2B5EF4-FFF2-40B4-BE49-F238E27FC236}">
                <a16:creationId xmlns:a16="http://schemas.microsoft.com/office/drawing/2014/main" id="{BC4F8558-105D-4514-885A-5A9E18E6BCA0}"/>
              </a:ext>
            </a:extLst>
          </p:cNvPr>
          <p:cNvSpPr/>
          <p:nvPr/>
        </p:nvSpPr>
        <p:spPr bwMode="auto">
          <a:xfrm>
            <a:off x="6136759" y="4445016"/>
            <a:ext cx="867653" cy="613833"/>
          </a:xfrm>
          <a:prstGeom prst="rightArrow">
            <a:avLst>
              <a:gd name="adj1" fmla="val 50000"/>
              <a:gd name="adj2" fmla="val 50000"/>
            </a:avLst>
          </a:prstGeom>
          <a:solidFill>
            <a:srgbClr val="E1CE0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1867"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Use</a:t>
            </a:r>
          </a:p>
        </p:txBody>
      </p:sp>
      <p:sp>
        <p:nvSpPr>
          <p:cNvPr id="17" name="Right Arrow 27">
            <a:extLst>
              <a:ext uri="{FF2B5EF4-FFF2-40B4-BE49-F238E27FC236}">
                <a16:creationId xmlns:a16="http://schemas.microsoft.com/office/drawing/2014/main" id="{A396DF89-5962-4E95-BB14-2375B4599CD8}"/>
              </a:ext>
            </a:extLst>
          </p:cNvPr>
          <p:cNvSpPr/>
          <p:nvPr/>
        </p:nvSpPr>
        <p:spPr bwMode="auto">
          <a:xfrm>
            <a:off x="4278343" y="3691910"/>
            <a:ext cx="1014091" cy="613833"/>
          </a:xfrm>
          <a:prstGeom prst="rightArrow">
            <a:avLst>
              <a:gd name="adj1" fmla="val 50000"/>
              <a:gd name="adj2" fmla="val 50000"/>
            </a:avLst>
          </a:prstGeom>
          <a:solidFill>
            <a:srgbClr val="E1CE0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1867"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Copy</a:t>
            </a:r>
          </a:p>
        </p:txBody>
      </p:sp>
      <p:sp>
        <p:nvSpPr>
          <p:cNvPr id="20" name="Right Arrow 27">
            <a:extLst>
              <a:ext uri="{FF2B5EF4-FFF2-40B4-BE49-F238E27FC236}">
                <a16:creationId xmlns:a16="http://schemas.microsoft.com/office/drawing/2014/main" id="{6119C5A5-54D5-4AAD-9DC8-49E1B8F2BA02}"/>
              </a:ext>
            </a:extLst>
          </p:cNvPr>
          <p:cNvSpPr/>
          <p:nvPr/>
        </p:nvSpPr>
        <p:spPr bwMode="auto">
          <a:xfrm>
            <a:off x="2078429" y="3729344"/>
            <a:ext cx="1406833" cy="613833"/>
          </a:xfrm>
          <a:prstGeom prst="rightArrow">
            <a:avLst>
              <a:gd name="adj1" fmla="val 50000"/>
              <a:gd name="adj2" fmla="val 50000"/>
            </a:avLst>
          </a:prstGeom>
          <a:solidFill>
            <a:srgbClr val="E1CE0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1867"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Change</a:t>
            </a:r>
          </a:p>
        </p:txBody>
      </p:sp>
      <p:pic>
        <p:nvPicPr>
          <p:cNvPr id="5" name="Picture 4">
            <a:extLst>
              <a:ext uri="{FF2B5EF4-FFF2-40B4-BE49-F238E27FC236}">
                <a16:creationId xmlns:a16="http://schemas.microsoft.com/office/drawing/2014/main" id="{6AA6F1D6-5CAC-4B28-A8B5-A403CB6C0D99}"/>
              </a:ext>
            </a:extLst>
          </p:cNvPr>
          <p:cNvPicPr>
            <a:picLocks noChangeAspect="1"/>
          </p:cNvPicPr>
          <p:nvPr/>
        </p:nvPicPr>
        <p:blipFill>
          <a:blip r:embed="rId4"/>
          <a:stretch>
            <a:fillRect/>
          </a:stretch>
        </p:blipFill>
        <p:spPr>
          <a:xfrm>
            <a:off x="3406914" y="3457366"/>
            <a:ext cx="873649" cy="954117"/>
          </a:xfrm>
          <a:prstGeom prst="rect">
            <a:avLst/>
          </a:prstGeom>
        </p:spPr>
      </p:pic>
      <p:pic>
        <p:nvPicPr>
          <p:cNvPr id="18" name="Picture 17">
            <a:extLst>
              <a:ext uri="{FF2B5EF4-FFF2-40B4-BE49-F238E27FC236}">
                <a16:creationId xmlns:a16="http://schemas.microsoft.com/office/drawing/2014/main" id="{5CF44DB5-AE6F-448F-9B3D-89133CBAE662}"/>
              </a:ext>
            </a:extLst>
          </p:cNvPr>
          <p:cNvPicPr>
            <a:picLocks noChangeAspect="1"/>
          </p:cNvPicPr>
          <p:nvPr/>
        </p:nvPicPr>
        <p:blipFill>
          <a:blip r:embed="rId4"/>
          <a:stretch>
            <a:fillRect/>
          </a:stretch>
        </p:blipFill>
        <p:spPr>
          <a:xfrm>
            <a:off x="5252851" y="3866119"/>
            <a:ext cx="873649" cy="954117"/>
          </a:xfrm>
          <a:prstGeom prst="rect">
            <a:avLst/>
          </a:prstGeom>
        </p:spPr>
      </p:pic>
      <p:pic>
        <p:nvPicPr>
          <p:cNvPr id="19" name="Picture 18" descr="Celebrate Dude">
            <a:extLst>
              <a:ext uri="{FF2B5EF4-FFF2-40B4-BE49-F238E27FC236}">
                <a16:creationId xmlns:a16="http://schemas.microsoft.com/office/drawing/2014/main" id="{15E0E96F-B126-4543-9DF1-23592B1BF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606" y="2732897"/>
            <a:ext cx="2766078" cy="2766078"/>
          </a:xfrm>
          <a:prstGeom prst="rect">
            <a:avLst/>
          </a:prstGeom>
        </p:spPr>
      </p:pic>
      <p:sp>
        <p:nvSpPr>
          <p:cNvPr id="4" name="Rectangle 3">
            <a:extLst>
              <a:ext uri="{FF2B5EF4-FFF2-40B4-BE49-F238E27FC236}">
                <a16:creationId xmlns:a16="http://schemas.microsoft.com/office/drawing/2014/main" id="{1035CEE4-35EF-30FD-26CB-D0B62A99AA0D}"/>
              </a:ext>
            </a:extLst>
          </p:cNvPr>
          <p:cNvSpPr/>
          <p:nvPr/>
        </p:nvSpPr>
        <p:spPr>
          <a:xfrm>
            <a:off x="1902193" y="5956197"/>
            <a:ext cx="1545705" cy="347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Untrusted</a:t>
            </a:r>
            <a:endParaRPr lang="en-IL" dirty="0"/>
          </a:p>
        </p:txBody>
      </p:sp>
      <p:sp>
        <p:nvSpPr>
          <p:cNvPr id="6" name="Rectangle 5">
            <a:extLst>
              <a:ext uri="{FF2B5EF4-FFF2-40B4-BE49-F238E27FC236}">
                <a16:creationId xmlns:a16="http://schemas.microsoft.com/office/drawing/2014/main" id="{3B155CA1-5CB0-5C4C-C7EF-99FDDAE1CBD8}"/>
              </a:ext>
            </a:extLst>
          </p:cNvPr>
          <p:cNvSpPr/>
          <p:nvPr/>
        </p:nvSpPr>
        <p:spPr>
          <a:xfrm>
            <a:off x="6482755" y="5961945"/>
            <a:ext cx="1545705" cy="347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Trusted</a:t>
            </a:r>
            <a:endParaRPr lang="en-IL" dirty="0"/>
          </a:p>
        </p:txBody>
      </p:sp>
    </p:spTree>
    <p:extLst>
      <p:ext uri="{BB962C8B-B14F-4D97-AF65-F5344CB8AC3E}">
        <p14:creationId xmlns:p14="http://schemas.microsoft.com/office/powerpoint/2010/main" val="427497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1" nodeType="clickEffect">
                                  <p:stCondLst>
                                    <p:cond delay="0"/>
                                  </p:stCondLst>
                                  <p:childTnLst>
                                    <p:animMotion origin="layout" path="M 5E-6 4.07407E-6 L -0.00156 -0.05811 " pathEditMode="relative" rAng="0" ptsTypes="AA">
                                      <p:cBhvr>
                                        <p:cTn id="24" dur="2000" fill="hold"/>
                                        <p:tgtEl>
                                          <p:spTgt spid="20"/>
                                        </p:tgtEl>
                                        <p:attrNameLst>
                                          <p:attrName>ppt_x</p:attrName>
                                          <p:attrName>ppt_y</p:attrName>
                                        </p:attrNameLst>
                                      </p:cBhvr>
                                      <p:rCtr x="-78" y="-2917"/>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2" nodeType="clickEffect">
                                  <p:stCondLst>
                                    <p:cond delay="0"/>
                                  </p:stCondLst>
                                  <p:childTnLst>
                                    <p:animMotion origin="layout" path="M 5E-6 4.07407E-6 L 0.00105 0.0581 " pathEditMode="relative" rAng="0" ptsTypes="AA">
                                      <p:cBhvr>
                                        <p:cTn id="28" dur="2000" fill="hold"/>
                                        <p:tgtEl>
                                          <p:spTgt spid="20"/>
                                        </p:tgtEl>
                                        <p:attrNameLst>
                                          <p:attrName>ppt_x</p:attrName>
                                          <p:attrName>ppt_y</p:attrName>
                                        </p:attrNameLst>
                                      </p:cBhvr>
                                      <p:rCtr x="52" y="2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0" grpId="0" animBg="1"/>
      <p:bldP spid="20" grpId="1" animBg="1"/>
      <p:bldP spid="20"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27">
            <a:extLst>
              <a:ext uri="{FF2B5EF4-FFF2-40B4-BE49-F238E27FC236}">
                <a16:creationId xmlns:a16="http://schemas.microsoft.com/office/drawing/2014/main" id="{6A0FD721-A43D-49B8-A7CD-37BB1628E222}"/>
              </a:ext>
            </a:extLst>
          </p:cNvPr>
          <p:cNvSpPr/>
          <p:nvPr/>
        </p:nvSpPr>
        <p:spPr bwMode="auto">
          <a:xfrm>
            <a:off x="2654309" y="4873208"/>
            <a:ext cx="1359009" cy="460375"/>
          </a:xfrm>
          <a:prstGeom prst="rightArrow">
            <a:avLst>
              <a:gd name="adj1" fmla="val 50000"/>
              <a:gd name="adj2" fmla="val 50000"/>
            </a:avLst>
          </a:prstGeom>
          <a:solidFill>
            <a:srgbClr val="E1CE0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1400" b="0"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Read for check</a:t>
            </a:r>
          </a:p>
        </p:txBody>
      </p:sp>
      <p:sp>
        <p:nvSpPr>
          <p:cNvPr id="9" name="Right Arrow 27">
            <a:extLst>
              <a:ext uri="{FF2B5EF4-FFF2-40B4-BE49-F238E27FC236}">
                <a16:creationId xmlns:a16="http://schemas.microsoft.com/office/drawing/2014/main" id="{40E4DCE9-B312-4432-BC8B-271DC6A0248B}"/>
              </a:ext>
            </a:extLst>
          </p:cNvPr>
          <p:cNvSpPr/>
          <p:nvPr/>
        </p:nvSpPr>
        <p:spPr bwMode="auto">
          <a:xfrm>
            <a:off x="2638986" y="5499438"/>
            <a:ext cx="1359009" cy="460375"/>
          </a:xfrm>
          <a:prstGeom prst="rightArrow">
            <a:avLst>
              <a:gd name="adj1" fmla="val 50000"/>
              <a:gd name="adj2" fmla="val 50000"/>
            </a:avLst>
          </a:prstGeom>
          <a:solidFill>
            <a:srgbClr val="E1CE0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1400" b="0"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Read for use</a:t>
            </a:r>
          </a:p>
        </p:txBody>
      </p:sp>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8124376" y="4768116"/>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7</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a:xfrm>
            <a:off x="381000" y="-95025"/>
            <a:ext cx="10972800" cy="1199822"/>
          </a:xfrm>
        </p:spPr>
        <p:txBody>
          <a:bodyPr/>
          <a:lstStyle/>
          <a:p>
            <a:r>
              <a:rPr lang="en-US" dirty="0"/>
              <a:t>TOCTOU – Security Engine example</a:t>
            </a:r>
            <a:endParaRPr lang="en-IL" dirty="0"/>
          </a:p>
        </p:txBody>
      </p:sp>
      <p:sp>
        <p:nvSpPr>
          <p:cNvPr id="14" name="Content Placeholder 12">
            <a:extLst>
              <a:ext uri="{FF2B5EF4-FFF2-40B4-BE49-F238E27FC236}">
                <a16:creationId xmlns:a16="http://schemas.microsoft.com/office/drawing/2014/main" id="{30DA495B-3B5F-486E-82EB-930441245006}"/>
              </a:ext>
            </a:extLst>
          </p:cNvPr>
          <p:cNvSpPr txBox="1">
            <a:spLocks/>
          </p:cNvSpPr>
          <p:nvPr/>
        </p:nvSpPr>
        <p:spPr>
          <a:xfrm>
            <a:off x="4422131" y="2133463"/>
            <a:ext cx="7665093" cy="4154614"/>
          </a:xfrm>
          <a:prstGeom prst="foldedCorner">
            <a:avLst>
              <a:gd name="adj" fmla="val 3554"/>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0" tIns="0" rIns="0" bIns="0" rtlCol="0" anchor="t">
            <a:noAutofit/>
          </a:bodyPr>
          <a:lstStyle>
            <a:lvl1pPr marL="0" indent="0" algn="l" defTabSz="457200" rtl="0" eaLnBrk="1" latinLnBrk="0" hangingPunct="1">
              <a:spcBef>
                <a:spcPts val="1200"/>
              </a:spcBef>
              <a:spcAft>
                <a:spcPts val="0"/>
              </a:spcAft>
              <a:buFont typeface="Arial"/>
              <a:buNone/>
              <a:defRPr sz="1800" b="0" kern="1200">
                <a:solidFill>
                  <a:schemeClr val="dk1"/>
                </a:solidFill>
                <a:latin typeface="+mn-lt"/>
                <a:ea typeface="+mn-ea"/>
                <a:cs typeface="+mn-cs"/>
              </a:defRPr>
            </a:lvl1pPr>
            <a:lvl2pPr marL="225425" indent="-225425" algn="l" defTabSz="457200" rtl="0" eaLnBrk="1" latinLnBrk="0" hangingPunct="1">
              <a:spcBef>
                <a:spcPts val="800"/>
              </a:spcBef>
              <a:buFont typeface="Wingdings" charset="2"/>
              <a:buChar char="§"/>
              <a:defRPr sz="1800" kern="1200" baseline="0">
                <a:solidFill>
                  <a:schemeClr val="dk1"/>
                </a:solidFill>
                <a:latin typeface="+mn-lt"/>
                <a:ea typeface="+mn-ea"/>
                <a:cs typeface="+mn-cs"/>
              </a:defRPr>
            </a:lvl2pPr>
            <a:lvl3pPr marL="571500" indent="-228600" algn="l" defTabSz="457200" rtl="0" eaLnBrk="1" latinLnBrk="0" hangingPunct="1">
              <a:spcBef>
                <a:spcPts val="400"/>
              </a:spcBef>
              <a:buFont typeface="Wingdings" charset="2"/>
              <a:buChar char="§"/>
              <a:defRPr sz="1800" kern="1200">
                <a:solidFill>
                  <a:schemeClr val="dk1"/>
                </a:solidFill>
                <a:latin typeface="+mn-lt"/>
                <a:ea typeface="+mn-ea"/>
                <a:cs typeface="+mn-cs"/>
              </a:defRPr>
            </a:lvl3pPr>
            <a:lvl4pPr marL="969963" indent="-228600" algn="l" defTabSz="457200" rtl="0" eaLnBrk="1" latinLnBrk="0" hangingPunct="1">
              <a:spcBef>
                <a:spcPts val="200"/>
              </a:spcBef>
              <a:buFont typeface="Arial"/>
              <a:buChar char="–"/>
              <a:defRPr sz="1600" kern="1200">
                <a:solidFill>
                  <a:schemeClr val="dk1"/>
                </a:solidFill>
                <a:latin typeface="+mn-lt"/>
                <a:ea typeface="+mn-ea"/>
                <a:cs typeface="+mn-cs"/>
              </a:defRPr>
            </a:lvl4pPr>
            <a:lvl5pPr marL="1319213" indent="-228600" algn="l" defTabSz="457200" rtl="0" eaLnBrk="1" latinLnBrk="0" hangingPunct="1">
              <a:spcBef>
                <a:spcPct val="20000"/>
              </a:spcBef>
              <a:buFont typeface="Arial"/>
              <a:buChar char="»"/>
              <a:defRPr sz="14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spcBef>
                <a:spcPts val="0"/>
              </a:spcBef>
            </a:pPr>
            <a:r>
              <a:rPr lang="en-US" sz="1100" b="1" i="1" dirty="0">
                <a:solidFill>
                  <a:srgbClr val="92D050"/>
                </a:solidFill>
                <a:effectLst/>
                <a:latin typeface="Consolas" panose="020B0609020204030204" pitchFamily="49" charset="0"/>
              </a:rPr>
              <a:t>// Security Engine instruction data structure</a:t>
            </a:r>
            <a:endParaRPr lang="en-US" sz="1100" b="1" i="1" dirty="0">
              <a:solidFill>
                <a:schemeClr val="accent6">
                  <a:lumMod val="75000"/>
                </a:schemeClr>
              </a:solidFill>
              <a:effectLst/>
              <a:latin typeface="Consolas" panose="020B0609020204030204" pitchFamily="49" charset="0"/>
            </a:endParaRPr>
          </a:p>
          <a:p>
            <a:pPr>
              <a:spcBef>
                <a:spcPts val="0"/>
              </a:spcBef>
            </a:pPr>
            <a:r>
              <a:rPr lang="en-US" sz="1100" b="1" dirty="0">
                <a:solidFill>
                  <a:srgbClr val="569CD6"/>
                </a:solidFill>
                <a:effectLst/>
                <a:latin typeface="Consolas" panose="020B0609020204030204" pitchFamily="49" charset="0"/>
              </a:rPr>
              <a:t>struct</a:t>
            </a:r>
            <a:r>
              <a:rPr lang="en-US" sz="1100" b="1" dirty="0">
                <a:solidFill>
                  <a:srgbClr val="D4D4D4"/>
                </a:solidFill>
                <a:effectLst/>
                <a:latin typeface="Consolas" panose="020B0609020204030204" pitchFamily="49" charset="0"/>
              </a:rPr>
              <a:t> </a:t>
            </a:r>
            <a:r>
              <a:rPr lang="en-US" sz="1100" b="1" dirty="0" err="1">
                <a:solidFill>
                  <a:srgbClr val="4EC9B0"/>
                </a:solidFill>
                <a:effectLst/>
                <a:latin typeface="Consolas" panose="020B0609020204030204" pitchFamily="49" charset="0"/>
              </a:rPr>
              <a:t>SEInstructionHeader</a:t>
            </a:r>
            <a:r>
              <a:rPr lang="en-US" sz="1100" b="1" dirty="0">
                <a:solidFill>
                  <a:srgbClr val="D4D4D4"/>
                </a:solidFill>
                <a:effectLst/>
                <a:latin typeface="Consolas" panose="020B0609020204030204" pitchFamily="49" charset="0"/>
              </a:rPr>
              <a:t> </a:t>
            </a:r>
            <a:r>
              <a:rPr lang="en-US" sz="1100" b="1" dirty="0">
                <a:solidFill>
                  <a:schemeClr val="tx1"/>
                </a:solidFill>
                <a:latin typeface="Consolas" panose="020B0609020204030204" pitchFamily="49" charset="0"/>
              </a:rPr>
              <a:t>{</a:t>
            </a:r>
          </a:p>
          <a:p>
            <a:pPr>
              <a:spcBef>
                <a:spcPts val="0"/>
              </a:spcBef>
            </a:pPr>
            <a:r>
              <a:rPr lang="en-US" sz="1100" b="1" dirty="0">
                <a:solidFill>
                  <a:srgbClr val="D4D4D4"/>
                </a:solidFill>
                <a:effectLst/>
                <a:latin typeface="Consolas" panose="020B0609020204030204" pitchFamily="49" charset="0"/>
              </a:rPr>
              <a:t>    </a:t>
            </a:r>
            <a:r>
              <a:rPr lang="en-US" sz="1100" b="1" dirty="0">
                <a:solidFill>
                  <a:srgbClr val="569CD6"/>
                </a:solidFill>
                <a:effectLst/>
                <a:latin typeface="Consolas" panose="020B0609020204030204" pitchFamily="49" charset="0"/>
              </a:rPr>
              <a:t>unsigned</a:t>
            </a:r>
            <a:r>
              <a:rPr lang="en-US" sz="1100" b="1" dirty="0">
                <a:solidFill>
                  <a:srgbClr val="D4D4D4"/>
                </a:solidFill>
                <a:effectLst/>
                <a:latin typeface="Consolas" panose="020B0609020204030204" pitchFamily="49" charset="0"/>
              </a:rPr>
              <a:t> </a:t>
            </a:r>
            <a:r>
              <a:rPr lang="en-US" sz="1100" b="1" dirty="0">
                <a:solidFill>
                  <a:srgbClr val="569CD6"/>
                </a:solidFill>
                <a:effectLst/>
                <a:latin typeface="Consolas" panose="020B0609020204030204" pitchFamily="49" charset="0"/>
              </a:rPr>
              <a:t>int</a:t>
            </a:r>
            <a:r>
              <a:rPr lang="en-US" sz="1100" b="1" dirty="0">
                <a:solidFill>
                  <a:srgbClr val="D4D4D4"/>
                </a:solidFill>
                <a:effectLst/>
                <a:latin typeface="Consolas" panose="020B0609020204030204" pitchFamily="49" charset="0"/>
              </a:rPr>
              <a:t> </a:t>
            </a:r>
            <a:r>
              <a:rPr lang="en-US" sz="1100" b="1" dirty="0" err="1">
                <a:solidFill>
                  <a:schemeClr val="tx1"/>
                </a:solidFill>
                <a:effectLst/>
                <a:latin typeface="Consolas" panose="020B0609020204030204" pitchFamily="49" charset="0"/>
              </a:rPr>
              <a:t>numOfArgs</a:t>
            </a:r>
            <a:r>
              <a:rPr lang="en-US" sz="1100" b="1" dirty="0">
                <a:solidFill>
                  <a:srgbClr val="D4D4D4"/>
                </a:solidFill>
                <a:effectLst/>
                <a:latin typeface="Consolas" panose="020B0609020204030204" pitchFamily="49" charset="0"/>
              </a:rPr>
              <a:t>;</a:t>
            </a:r>
          </a:p>
          <a:p>
            <a:pPr>
              <a:spcBef>
                <a:spcPts val="0"/>
              </a:spcBef>
            </a:pPr>
            <a:r>
              <a:rPr lang="en-US" sz="1100" b="1" dirty="0">
                <a:solidFill>
                  <a:srgbClr val="D4D4D4"/>
                </a:solidFill>
                <a:effectLst/>
                <a:latin typeface="Consolas" panose="020B0609020204030204" pitchFamily="49" charset="0"/>
              </a:rPr>
              <a:t>    </a:t>
            </a:r>
            <a:r>
              <a:rPr lang="en-US" sz="1100" b="1" dirty="0">
                <a:solidFill>
                  <a:srgbClr val="569CD6"/>
                </a:solidFill>
                <a:effectLst/>
                <a:latin typeface="Consolas" panose="020B0609020204030204" pitchFamily="49" charset="0"/>
              </a:rPr>
              <a:t>unsigned</a:t>
            </a:r>
            <a:r>
              <a:rPr lang="en-US" sz="1100" b="1" dirty="0">
                <a:solidFill>
                  <a:srgbClr val="D4D4D4"/>
                </a:solidFill>
                <a:effectLst/>
                <a:latin typeface="Consolas" panose="020B0609020204030204" pitchFamily="49" charset="0"/>
              </a:rPr>
              <a:t> </a:t>
            </a:r>
            <a:r>
              <a:rPr lang="en-US" sz="1100" b="1" dirty="0">
                <a:solidFill>
                  <a:srgbClr val="569CD6"/>
                </a:solidFill>
                <a:effectLst/>
                <a:latin typeface="Consolas" panose="020B0609020204030204" pitchFamily="49" charset="0"/>
              </a:rPr>
              <a:t>int</a:t>
            </a:r>
            <a:r>
              <a:rPr lang="en-US" sz="1100" b="1" dirty="0">
                <a:solidFill>
                  <a:schemeClr val="tx1"/>
                </a:solidFill>
                <a:latin typeface="Consolas" panose="020B0609020204030204" pitchFamily="49" charset="0"/>
              </a:rPr>
              <a:t>*</a:t>
            </a:r>
            <a:r>
              <a:rPr lang="en-US" sz="1100" b="1" dirty="0">
                <a:solidFill>
                  <a:srgbClr val="D4D4D4"/>
                </a:solidFill>
                <a:effectLst/>
                <a:latin typeface="Consolas" panose="020B0609020204030204" pitchFamily="49" charset="0"/>
              </a:rPr>
              <a:t> </a:t>
            </a:r>
            <a:r>
              <a:rPr lang="en-US" sz="1100" b="1" dirty="0" err="1">
                <a:solidFill>
                  <a:schemeClr val="tx1"/>
                </a:solidFill>
                <a:latin typeface="Consolas" panose="020B0609020204030204" pitchFamily="49" charset="0"/>
              </a:rPr>
              <a:t>argsList</a:t>
            </a:r>
            <a:r>
              <a:rPr lang="en-US" sz="1100" b="1" dirty="0">
                <a:solidFill>
                  <a:srgbClr val="D4D4D4"/>
                </a:solidFill>
                <a:effectLst/>
                <a:latin typeface="Consolas" panose="020B0609020204030204" pitchFamily="49" charset="0"/>
              </a:rPr>
              <a:t>;</a:t>
            </a:r>
          </a:p>
          <a:p>
            <a:pPr>
              <a:spcBef>
                <a:spcPts val="0"/>
              </a:spcBef>
            </a:pPr>
            <a:r>
              <a:rPr lang="en-US" sz="1100" b="1" dirty="0">
                <a:solidFill>
                  <a:srgbClr val="D4D4D4"/>
                </a:solidFill>
                <a:latin typeface="Consolas" panose="020B0609020204030204" pitchFamily="49" charset="0"/>
              </a:rPr>
              <a:t>    </a:t>
            </a:r>
            <a:r>
              <a:rPr lang="en-US" sz="1100" b="1" dirty="0">
                <a:solidFill>
                  <a:srgbClr val="569CD6"/>
                </a:solidFill>
                <a:latin typeface="Consolas" panose="020B0609020204030204" pitchFamily="49" charset="0"/>
              </a:rPr>
              <a:t>unsigned</a:t>
            </a:r>
            <a:r>
              <a:rPr lang="en-US" sz="1100" b="1" dirty="0">
                <a:solidFill>
                  <a:srgbClr val="D4D4D4"/>
                </a:solidFill>
                <a:latin typeface="Consolas" panose="020B0609020204030204" pitchFamily="49" charset="0"/>
              </a:rPr>
              <a:t> </a:t>
            </a:r>
            <a:r>
              <a:rPr lang="en-US" sz="1100" b="1" dirty="0">
                <a:solidFill>
                  <a:srgbClr val="569CD6"/>
                </a:solidFill>
                <a:latin typeface="Consolas" panose="020B0609020204030204" pitchFamily="49" charset="0"/>
              </a:rPr>
              <a:t>int</a:t>
            </a:r>
            <a:r>
              <a:rPr lang="en-US" sz="1100" b="1" dirty="0">
                <a:solidFill>
                  <a:srgbClr val="D4D4D4"/>
                </a:solidFill>
                <a:latin typeface="Consolas" panose="020B0609020204030204" pitchFamily="49" charset="0"/>
              </a:rPr>
              <a:t> </a:t>
            </a:r>
            <a:r>
              <a:rPr lang="en-US" sz="1100" b="1" dirty="0">
                <a:solidFill>
                  <a:schemeClr val="tx1"/>
                </a:solidFill>
                <a:latin typeface="Consolas" panose="020B0609020204030204" pitchFamily="49" charset="0"/>
              </a:rPr>
              <a:t>result</a:t>
            </a:r>
            <a:r>
              <a:rPr lang="en-US" sz="1100" b="1" dirty="0">
                <a:solidFill>
                  <a:srgbClr val="D4D4D4"/>
                </a:solidFill>
                <a:latin typeface="Consolas" panose="020B0609020204030204" pitchFamily="49" charset="0"/>
              </a:rPr>
              <a:t>;</a:t>
            </a:r>
          </a:p>
          <a:p>
            <a:pPr>
              <a:spcBef>
                <a:spcPts val="0"/>
              </a:spcBef>
            </a:pPr>
            <a:r>
              <a:rPr lang="en-US" sz="1100" b="1" dirty="0">
                <a:solidFill>
                  <a:schemeClr val="tx1"/>
                </a:solidFill>
                <a:latin typeface="Consolas" panose="020B0609020204030204" pitchFamily="49" charset="0"/>
              </a:rPr>
              <a:t>};</a:t>
            </a:r>
          </a:p>
          <a:p>
            <a:pPr>
              <a:spcBef>
                <a:spcPts val="0"/>
              </a:spcBef>
            </a:pPr>
            <a:endParaRPr lang="en-US" sz="1100" b="1" i="1" dirty="0">
              <a:solidFill>
                <a:srgbClr val="D4D4D4"/>
              </a:solidFill>
              <a:latin typeface="Consolas" panose="020B0609020204030204" pitchFamily="49" charset="0"/>
            </a:endParaRPr>
          </a:p>
          <a:p>
            <a:pPr>
              <a:spcBef>
                <a:spcPts val="0"/>
              </a:spcBef>
            </a:pPr>
            <a:r>
              <a:rPr lang="en-US" sz="1100" b="1" i="1" dirty="0">
                <a:solidFill>
                  <a:srgbClr val="92D050"/>
                </a:solidFill>
                <a:effectLst/>
                <a:latin typeface="Consolas" panose="020B0609020204030204" pitchFamily="49" charset="0"/>
              </a:rPr>
              <a:t>// Security Engine instruction processing function</a:t>
            </a:r>
            <a:br>
              <a:rPr lang="en-US" sz="1100" b="1" dirty="0">
                <a:solidFill>
                  <a:srgbClr val="D4D4D4"/>
                </a:solidFill>
                <a:effectLst/>
                <a:latin typeface="Consolas" panose="020B0609020204030204" pitchFamily="49" charset="0"/>
              </a:rPr>
            </a:br>
            <a:r>
              <a:rPr lang="en-US" sz="1100" b="1" dirty="0">
                <a:solidFill>
                  <a:srgbClr val="569CD6"/>
                </a:solidFill>
                <a:effectLst/>
                <a:latin typeface="Consolas" panose="020B0609020204030204" pitchFamily="49" charset="0"/>
              </a:rPr>
              <a:t>uint32_t</a:t>
            </a:r>
            <a:r>
              <a:rPr lang="en-US" sz="1100" b="1" dirty="0">
                <a:solidFill>
                  <a:srgbClr val="D4D4D4"/>
                </a:solidFill>
                <a:effectLst/>
                <a:latin typeface="Consolas" panose="020B0609020204030204" pitchFamily="49" charset="0"/>
              </a:rPr>
              <a:t> </a:t>
            </a:r>
            <a:r>
              <a:rPr lang="en-US" sz="1100" b="1" dirty="0" err="1">
                <a:solidFill>
                  <a:srgbClr val="C98F00"/>
                </a:solidFill>
                <a:effectLst/>
                <a:latin typeface="Consolas" panose="020B0609020204030204" pitchFamily="49" charset="0"/>
              </a:rPr>
              <a:t>ProcessInstruction</a:t>
            </a:r>
            <a:r>
              <a:rPr lang="en-US" sz="1100" b="1" dirty="0">
                <a:solidFill>
                  <a:schemeClr val="tx1"/>
                </a:solidFill>
                <a:latin typeface="Consolas" panose="020B0609020204030204" pitchFamily="49" charset="0"/>
              </a:rPr>
              <a:t>(</a:t>
            </a:r>
            <a:r>
              <a:rPr lang="en-US" sz="1100" b="1" dirty="0">
                <a:solidFill>
                  <a:srgbClr val="569CD6"/>
                </a:solidFill>
                <a:effectLst/>
                <a:latin typeface="Consolas" panose="020B0609020204030204" pitchFamily="49" charset="0"/>
              </a:rPr>
              <a:t>void*</a:t>
            </a:r>
            <a:r>
              <a:rPr lang="en-US" sz="1100" b="1" dirty="0">
                <a:solidFill>
                  <a:srgbClr val="D4D4D4"/>
                </a:solidFill>
                <a:effectLst/>
                <a:latin typeface="Consolas" panose="020B0609020204030204" pitchFamily="49" charset="0"/>
              </a:rPr>
              <a:t> </a:t>
            </a:r>
            <a:r>
              <a:rPr lang="en-US" sz="1100" b="1" dirty="0" err="1">
                <a:solidFill>
                  <a:srgbClr val="1E2EB8"/>
                </a:solidFill>
                <a:latin typeface="Consolas" panose="020B0609020204030204" pitchFamily="49" charset="0"/>
              </a:rPr>
              <a:t>instructionData</a:t>
            </a:r>
            <a:r>
              <a:rPr lang="en-US" sz="1100" b="1" dirty="0">
                <a:solidFill>
                  <a:schemeClr val="tx1"/>
                </a:solidFill>
                <a:latin typeface="Consolas" panose="020B0609020204030204" pitchFamily="49" charset="0"/>
              </a:rPr>
              <a:t>) {</a:t>
            </a:r>
          </a:p>
          <a:p>
            <a:pPr>
              <a:spcBef>
                <a:spcPts val="0"/>
              </a:spcBef>
            </a:pPr>
            <a:r>
              <a:rPr lang="en-US" sz="1100" b="1" i="1" dirty="0">
                <a:solidFill>
                  <a:srgbClr val="92D050"/>
                </a:solidFill>
                <a:latin typeface="Consolas" panose="020B0609020204030204" pitchFamily="49" charset="0"/>
              </a:rPr>
              <a:t>    // local buffer for instruction arguments</a:t>
            </a:r>
            <a:endParaRPr lang="en-US" sz="1100" b="1" dirty="0">
              <a:solidFill>
                <a:srgbClr val="569CD6"/>
              </a:solidFill>
              <a:latin typeface="Consolas" panose="020B0609020204030204" pitchFamily="49" charset="0"/>
            </a:endParaRPr>
          </a:p>
          <a:p>
            <a:pPr>
              <a:spcBef>
                <a:spcPts val="0"/>
              </a:spcBef>
            </a:pPr>
            <a:r>
              <a:rPr lang="en-US" sz="1100" b="1" dirty="0">
                <a:solidFill>
                  <a:srgbClr val="569CD6"/>
                </a:solidFill>
                <a:latin typeface="Consolas" panose="020B0609020204030204" pitchFamily="49" charset="0"/>
              </a:rPr>
              <a:t>    </a:t>
            </a:r>
            <a:r>
              <a:rPr lang="en-US" sz="1100" b="1" dirty="0">
                <a:solidFill>
                  <a:srgbClr val="569CD6"/>
                </a:solidFill>
                <a:effectLst/>
                <a:latin typeface="Consolas" panose="020B0609020204030204" pitchFamily="49" charset="0"/>
              </a:rPr>
              <a:t>unsigned</a:t>
            </a:r>
            <a:r>
              <a:rPr lang="en-US" sz="1100" b="1" dirty="0">
                <a:solidFill>
                  <a:srgbClr val="D4D4D4"/>
                </a:solidFill>
                <a:effectLst/>
                <a:latin typeface="Consolas" panose="020B0609020204030204" pitchFamily="49" charset="0"/>
              </a:rPr>
              <a:t> </a:t>
            </a:r>
            <a:r>
              <a:rPr lang="en-US" sz="1100" b="1" dirty="0">
                <a:solidFill>
                  <a:srgbClr val="569CD6"/>
                </a:solidFill>
                <a:effectLst/>
                <a:latin typeface="Consolas" panose="020B0609020204030204" pitchFamily="49" charset="0"/>
              </a:rPr>
              <a:t>int</a:t>
            </a:r>
            <a:r>
              <a:rPr lang="en-US" sz="1100" b="1" dirty="0">
                <a:solidFill>
                  <a:srgbClr val="D4D4D4"/>
                </a:solidFill>
                <a:effectLst/>
                <a:latin typeface="Consolas" panose="020B0609020204030204" pitchFamily="49" charset="0"/>
              </a:rPr>
              <a:t> </a:t>
            </a:r>
            <a:r>
              <a:rPr lang="en-US" sz="1100" b="1" dirty="0" err="1">
                <a:solidFill>
                  <a:srgbClr val="1E2EB8"/>
                </a:solidFill>
                <a:effectLst/>
                <a:latin typeface="Consolas" panose="020B0609020204030204" pitchFamily="49" charset="0"/>
              </a:rPr>
              <a:t>argsLocalBuffer</a:t>
            </a:r>
            <a:r>
              <a:rPr lang="en-US" sz="1100" b="1" dirty="0">
                <a:solidFill>
                  <a:schemeClr val="tx1"/>
                </a:solidFill>
                <a:latin typeface="Consolas" panose="020B0609020204030204" pitchFamily="49" charset="0"/>
              </a:rPr>
              <a:t>[MAX_NUM_OF_ARGUMENTS];</a:t>
            </a:r>
          </a:p>
          <a:p>
            <a:pPr>
              <a:spcBef>
                <a:spcPts val="0"/>
              </a:spcBef>
            </a:pPr>
            <a:endParaRPr lang="en-US" sz="1100" b="1" dirty="0">
              <a:solidFill>
                <a:schemeClr val="tx1"/>
              </a:solidFill>
              <a:latin typeface="Consolas" panose="020B0609020204030204" pitchFamily="49" charset="0"/>
            </a:endParaRPr>
          </a:p>
          <a:p>
            <a:pPr>
              <a:spcBef>
                <a:spcPts val="0"/>
              </a:spcBef>
            </a:pPr>
            <a:r>
              <a:rPr lang="en-US" sz="1100" b="1" dirty="0">
                <a:solidFill>
                  <a:srgbClr val="D4D4D4"/>
                </a:solidFill>
                <a:effectLst/>
                <a:latin typeface="Consolas" panose="020B0609020204030204" pitchFamily="49" charset="0"/>
              </a:rPr>
              <a:t>    </a:t>
            </a:r>
            <a:r>
              <a:rPr lang="en-US" sz="1100" b="1" dirty="0">
                <a:solidFill>
                  <a:srgbClr val="569CD6"/>
                </a:solidFill>
                <a:effectLst/>
                <a:latin typeface="Consolas" panose="020B0609020204030204" pitchFamily="49" charset="0"/>
              </a:rPr>
              <a:t>struct</a:t>
            </a:r>
            <a:r>
              <a:rPr lang="en-US" sz="1100" b="1" dirty="0">
                <a:solidFill>
                  <a:srgbClr val="D4D4D4"/>
                </a:solidFill>
                <a:effectLst/>
                <a:latin typeface="Consolas" panose="020B0609020204030204" pitchFamily="49" charset="0"/>
              </a:rPr>
              <a:t> </a:t>
            </a:r>
            <a:r>
              <a:rPr lang="en-US" sz="1100" b="1" dirty="0" err="1">
                <a:solidFill>
                  <a:srgbClr val="4EC9B0"/>
                </a:solidFill>
                <a:effectLst/>
                <a:latin typeface="Consolas" panose="020B0609020204030204" pitchFamily="49" charset="0"/>
              </a:rPr>
              <a:t>SEInstructionHeader</a:t>
            </a:r>
            <a:r>
              <a:rPr lang="en-US" sz="1100" b="1" dirty="0">
                <a:solidFill>
                  <a:srgbClr val="569CD6"/>
                </a:solidFill>
                <a:effectLst/>
                <a:latin typeface="Consolas" panose="020B0609020204030204" pitchFamily="49" charset="0"/>
              </a:rPr>
              <a:t>*</a:t>
            </a:r>
            <a:r>
              <a:rPr lang="en-US" sz="1100" b="1" dirty="0">
                <a:solidFill>
                  <a:srgbClr val="D4D4D4"/>
                </a:solidFill>
                <a:effectLst/>
                <a:latin typeface="Consolas" panose="020B0609020204030204" pitchFamily="49" charset="0"/>
              </a:rPr>
              <a:t> </a:t>
            </a:r>
            <a:r>
              <a:rPr lang="en-US" sz="1100" b="1" dirty="0">
                <a:solidFill>
                  <a:srgbClr val="1E2EB8"/>
                </a:solidFill>
                <a:latin typeface="Consolas" panose="020B0609020204030204" pitchFamily="49" charset="0"/>
              </a:rPr>
              <a:t>instruction</a:t>
            </a:r>
            <a:r>
              <a:rPr lang="en-US" sz="1100" b="1" dirty="0">
                <a:solidFill>
                  <a:srgbClr val="D4D4D4"/>
                </a:solidFill>
                <a:effectLst/>
                <a:latin typeface="Consolas" panose="020B0609020204030204" pitchFamily="49" charset="0"/>
              </a:rPr>
              <a:t> </a:t>
            </a:r>
            <a:r>
              <a:rPr lang="en-US" sz="1100" b="1" dirty="0">
                <a:solidFill>
                  <a:schemeClr val="tx1"/>
                </a:solidFill>
                <a:latin typeface="Consolas" panose="020B0609020204030204" pitchFamily="49" charset="0"/>
              </a:rPr>
              <a:t>= (</a:t>
            </a:r>
            <a:r>
              <a:rPr lang="en-US" sz="1100" b="1" dirty="0">
                <a:solidFill>
                  <a:srgbClr val="569CD6"/>
                </a:solidFill>
                <a:effectLst/>
                <a:latin typeface="Consolas" panose="020B0609020204030204" pitchFamily="49" charset="0"/>
              </a:rPr>
              <a:t>struct</a:t>
            </a:r>
            <a:r>
              <a:rPr lang="en-US" sz="1100" b="1" dirty="0">
                <a:solidFill>
                  <a:srgbClr val="D4D4D4"/>
                </a:solidFill>
                <a:effectLst/>
                <a:latin typeface="Consolas" panose="020B0609020204030204" pitchFamily="49" charset="0"/>
              </a:rPr>
              <a:t> </a:t>
            </a:r>
            <a:r>
              <a:rPr lang="en-US" sz="1100" b="1" dirty="0" err="1">
                <a:solidFill>
                  <a:srgbClr val="4EC9B0"/>
                </a:solidFill>
                <a:effectLst/>
                <a:latin typeface="Consolas" panose="020B0609020204030204" pitchFamily="49" charset="0"/>
              </a:rPr>
              <a:t>SEInstructionHeader</a:t>
            </a:r>
            <a:r>
              <a:rPr lang="en-US" sz="1100" b="1" dirty="0">
                <a:solidFill>
                  <a:srgbClr val="569CD6"/>
                </a:solidFill>
                <a:effectLst/>
                <a:latin typeface="Consolas" panose="020B0609020204030204" pitchFamily="49" charset="0"/>
              </a:rPr>
              <a:t>*</a:t>
            </a:r>
            <a:r>
              <a:rPr lang="en-US" sz="1100" b="1" dirty="0">
                <a:solidFill>
                  <a:schemeClr val="tx1"/>
                </a:solidFill>
                <a:latin typeface="Consolas" panose="020B0609020204030204" pitchFamily="49" charset="0"/>
              </a:rPr>
              <a:t>)</a:t>
            </a:r>
            <a:r>
              <a:rPr lang="en-US" sz="1100" b="1" dirty="0" err="1">
                <a:solidFill>
                  <a:schemeClr val="tx1"/>
                </a:solidFill>
                <a:latin typeface="Consolas" panose="020B0609020204030204" pitchFamily="49" charset="0"/>
              </a:rPr>
              <a:t>instructionData</a:t>
            </a:r>
            <a:r>
              <a:rPr lang="en-US" sz="1100" b="1" dirty="0">
                <a:solidFill>
                  <a:schemeClr val="tx1"/>
                </a:solidFill>
                <a:latin typeface="Consolas" panose="020B0609020204030204" pitchFamily="49" charset="0"/>
              </a:rPr>
              <a:t>;</a:t>
            </a:r>
          </a:p>
          <a:p>
            <a:pPr>
              <a:spcBef>
                <a:spcPts val="0"/>
              </a:spcBef>
            </a:pPr>
            <a:r>
              <a:rPr lang="en-US" sz="1100" b="1" dirty="0">
                <a:solidFill>
                  <a:srgbClr val="D4D4D4"/>
                </a:solidFill>
                <a:effectLst/>
                <a:latin typeface="Consolas" panose="020B0609020204030204" pitchFamily="49" charset="0"/>
              </a:rPr>
              <a:t>    </a:t>
            </a:r>
          </a:p>
          <a:p>
            <a:pPr>
              <a:spcBef>
                <a:spcPts val="0"/>
              </a:spcBef>
            </a:pPr>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if</a:t>
            </a:r>
            <a:r>
              <a:rPr lang="en-US" sz="1100" b="1" dirty="0">
                <a:solidFill>
                  <a:srgbClr val="D4D4D4"/>
                </a:solidFill>
                <a:effectLst/>
                <a:latin typeface="Consolas" panose="020B0609020204030204" pitchFamily="49" charset="0"/>
              </a:rPr>
              <a:t> </a:t>
            </a:r>
            <a:r>
              <a:rPr lang="en-US" sz="1100" b="1" dirty="0">
                <a:solidFill>
                  <a:schemeClr val="tx1"/>
                </a:solidFill>
                <a:latin typeface="Consolas" panose="020B0609020204030204" pitchFamily="49" charset="0"/>
              </a:rPr>
              <a:t>(!instruction</a:t>
            </a:r>
            <a:r>
              <a:rPr lang="en-US" sz="1100" b="1" dirty="0">
                <a:solidFill>
                  <a:srgbClr val="D4D4D4"/>
                </a:solidFill>
                <a:effectLst/>
                <a:latin typeface="Consolas" panose="020B0609020204030204" pitchFamily="49" charset="0"/>
              </a:rPr>
              <a:t> </a:t>
            </a:r>
            <a:r>
              <a:rPr lang="en-US" sz="1100" b="1" dirty="0">
                <a:solidFill>
                  <a:schemeClr val="tx1"/>
                </a:solidFill>
                <a:latin typeface="Consolas" panose="020B0609020204030204" pitchFamily="49" charset="0"/>
              </a:rPr>
              <a:t>|| !</a:t>
            </a:r>
            <a:r>
              <a:rPr lang="en-US" sz="1100" b="1" dirty="0" err="1">
                <a:solidFill>
                  <a:srgbClr val="C98F00"/>
                </a:solidFill>
                <a:latin typeface="Consolas" panose="020B0609020204030204" pitchFamily="49" charset="0"/>
              </a:rPr>
              <a:t>sgx_is_outside_enclave</a:t>
            </a:r>
            <a:r>
              <a:rPr lang="en-US" sz="1100" b="1" dirty="0">
                <a:solidFill>
                  <a:schemeClr val="tx1"/>
                </a:solidFill>
                <a:latin typeface="Consolas" panose="020B0609020204030204" pitchFamily="49" charset="0"/>
              </a:rPr>
              <a:t>(instruction,</a:t>
            </a:r>
            <a:r>
              <a:rPr lang="en-US" sz="1100" b="1" dirty="0">
                <a:solidFill>
                  <a:srgbClr val="D4D4D4"/>
                </a:solidFill>
                <a:effectLst/>
                <a:latin typeface="Consolas" panose="020B0609020204030204" pitchFamily="49" charset="0"/>
              </a:rPr>
              <a:t> </a:t>
            </a:r>
            <a:r>
              <a:rPr lang="en-US" sz="1100" b="1" dirty="0" err="1">
                <a:solidFill>
                  <a:srgbClr val="569CD6"/>
                </a:solidFill>
                <a:effectLst/>
                <a:latin typeface="Consolas" panose="020B0609020204030204" pitchFamily="49" charset="0"/>
              </a:rPr>
              <a:t>sizeof</a:t>
            </a:r>
            <a:r>
              <a:rPr lang="en-US" sz="1100" b="1" dirty="0">
                <a:solidFill>
                  <a:schemeClr val="tx1"/>
                </a:solidFill>
                <a:latin typeface="Consolas" panose="020B0609020204030204" pitchFamily="49" charset="0"/>
              </a:rPr>
              <a:t>(struct</a:t>
            </a:r>
            <a:r>
              <a:rPr lang="en-US" sz="1100" b="1" dirty="0">
                <a:solidFill>
                  <a:srgbClr val="D4D4D4"/>
                </a:solidFill>
                <a:effectLst/>
                <a:latin typeface="Consolas" panose="020B0609020204030204" pitchFamily="49" charset="0"/>
              </a:rPr>
              <a:t> </a:t>
            </a:r>
            <a:r>
              <a:rPr lang="en-US" sz="1100" b="1" dirty="0" err="1">
                <a:solidFill>
                  <a:schemeClr val="tx1"/>
                </a:solidFill>
                <a:latin typeface="Consolas" panose="020B0609020204030204" pitchFamily="49" charset="0"/>
              </a:rPr>
              <a:t>SEInstructionHeader</a:t>
            </a:r>
            <a:r>
              <a:rPr lang="en-US" sz="1100" b="1" dirty="0">
                <a:solidFill>
                  <a:schemeClr val="tx1"/>
                </a:solidFill>
                <a:latin typeface="Consolas" panose="020B0609020204030204" pitchFamily="49" charset="0"/>
              </a:rPr>
              <a:t>)))</a:t>
            </a:r>
          </a:p>
          <a:p>
            <a:pPr>
              <a:spcBef>
                <a:spcPts val="0"/>
              </a:spcBef>
            </a:pPr>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return</a:t>
            </a:r>
            <a:r>
              <a:rPr lang="en-US" sz="1100" b="1" dirty="0">
                <a:solidFill>
                  <a:srgbClr val="D4D4D4"/>
                </a:solidFill>
                <a:effectLst/>
                <a:latin typeface="Consolas" panose="020B0609020204030204" pitchFamily="49" charset="0"/>
              </a:rPr>
              <a:t> </a:t>
            </a:r>
            <a:r>
              <a:rPr lang="en-US" sz="1100" b="1" dirty="0">
                <a:solidFill>
                  <a:srgbClr val="B5CEA8"/>
                </a:solidFill>
                <a:effectLst/>
                <a:latin typeface="Consolas" panose="020B0609020204030204" pitchFamily="49" charset="0"/>
              </a:rPr>
              <a:t>0</a:t>
            </a:r>
            <a:r>
              <a:rPr lang="en-US" sz="1100" b="1" dirty="0">
                <a:solidFill>
                  <a:srgbClr val="D4D4D4"/>
                </a:solidFill>
                <a:effectLst/>
                <a:latin typeface="Consolas" panose="020B0609020204030204" pitchFamily="49" charset="0"/>
              </a:rPr>
              <a:t>;</a:t>
            </a:r>
          </a:p>
          <a:p>
            <a:pPr>
              <a:spcBef>
                <a:spcPts val="0"/>
              </a:spcBef>
            </a:pPr>
            <a:br>
              <a:rPr lang="en-US" sz="1100" b="1" dirty="0">
                <a:solidFill>
                  <a:srgbClr val="D4D4D4"/>
                </a:solidFill>
                <a:effectLst/>
                <a:latin typeface="Consolas" panose="020B0609020204030204" pitchFamily="49" charset="0"/>
              </a:rPr>
            </a:br>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if</a:t>
            </a:r>
            <a:r>
              <a:rPr lang="en-US" sz="1100" b="1" dirty="0">
                <a:solidFill>
                  <a:srgbClr val="D4D4D4"/>
                </a:solidFill>
                <a:effectLst/>
                <a:latin typeface="Consolas" panose="020B0609020204030204" pitchFamily="49" charset="0"/>
              </a:rPr>
              <a:t> </a:t>
            </a:r>
            <a:r>
              <a:rPr lang="en-US" sz="1100" b="1" dirty="0">
                <a:solidFill>
                  <a:schemeClr val="tx1"/>
                </a:solidFill>
                <a:latin typeface="Consolas" panose="020B0609020204030204" pitchFamily="49" charset="0"/>
              </a:rPr>
              <a:t>(</a:t>
            </a:r>
            <a:r>
              <a:rPr lang="en-US" sz="1100" b="1" dirty="0">
                <a:solidFill>
                  <a:srgbClr val="1E2EB8"/>
                </a:solidFill>
                <a:latin typeface="Consolas" panose="020B0609020204030204" pitchFamily="49" charset="0"/>
              </a:rPr>
              <a:t>instruction-</a:t>
            </a:r>
            <a:r>
              <a:rPr lang="en-US" sz="1100" b="1" dirty="0">
                <a:solidFill>
                  <a:schemeClr val="tx1"/>
                </a:solidFill>
                <a:latin typeface="Consolas" panose="020B0609020204030204" pitchFamily="49" charset="0"/>
              </a:rPr>
              <a:t>&gt;</a:t>
            </a:r>
            <a:r>
              <a:rPr lang="en-US" sz="1100" b="1" dirty="0" err="1">
                <a:solidFill>
                  <a:srgbClr val="1E2EB8"/>
                </a:solidFill>
                <a:latin typeface="Consolas" panose="020B0609020204030204" pitchFamily="49" charset="0"/>
              </a:rPr>
              <a:t>numOfArgs</a:t>
            </a:r>
            <a:r>
              <a:rPr lang="en-US" sz="1100" b="1" dirty="0">
                <a:solidFill>
                  <a:srgbClr val="D4D4D4"/>
                </a:solidFill>
                <a:effectLst/>
                <a:latin typeface="Consolas" panose="020B0609020204030204" pitchFamily="49" charset="0"/>
              </a:rPr>
              <a:t> </a:t>
            </a:r>
            <a:r>
              <a:rPr lang="en-US" sz="1100" b="1" dirty="0">
                <a:solidFill>
                  <a:schemeClr val="tx1"/>
                </a:solidFill>
                <a:latin typeface="Consolas" panose="020B0609020204030204" pitchFamily="49" charset="0"/>
              </a:rPr>
              <a:t>&gt;</a:t>
            </a:r>
            <a:r>
              <a:rPr lang="en-US" sz="1100" b="1" dirty="0">
                <a:solidFill>
                  <a:srgbClr val="D4D4D4"/>
                </a:solidFill>
                <a:effectLst/>
                <a:latin typeface="Consolas" panose="020B0609020204030204" pitchFamily="49" charset="0"/>
              </a:rPr>
              <a:t> </a:t>
            </a:r>
            <a:r>
              <a:rPr lang="en-US" sz="1100" b="1" dirty="0">
                <a:solidFill>
                  <a:schemeClr val="tx1"/>
                </a:solidFill>
                <a:latin typeface="Consolas" panose="020B0609020204030204" pitchFamily="49" charset="0"/>
              </a:rPr>
              <a:t>MAX_NUM_OF_ARGUMENTS)</a:t>
            </a:r>
          </a:p>
          <a:p>
            <a:pPr>
              <a:spcBef>
                <a:spcPts val="0"/>
              </a:spcBef>
            </a:pPr>
            <a:r>
              <a:rPr lang="en-US" sz="1100" b="1" dirty="0">
                <a:solidFill>
                  <a:srgbClr val="D4D4D4"/>
                </a:solidFill>
                <a:effectLst/>
                <a:latin typeface="Consolas" panose="020B0609020204030204" pitchFamily="49" charset="0"/>
              </a:rPr>
              <a:t>        </a:t>
            </a:r>
            <a:r>
              <a:rPr lang="en-US" sz="1100" b="1" dirty="0">
                <a:solidFill>
                  <a:srgbClr val="C586C0"/>
                </a:solidFill>
                <a:effectLst/>
                <a:latin typeface="Consolas" panose="020B0609020204030204" pitchFamily="49" charset="0"/>
              </a:rPr>
              <a:t>return</a:t>
            </a:r>
            <a:r>
              <a:rPr lang="en-US" sz="1100" b="1" dirty="0">
                <a:solidFill>
                  <a:srgbClr val="D4D4D4"/>
                </a:solidFill>
                <a:effectLst/>
                <a:latin typeface="Consolas" panose="020B0609020204030204" pitchFamily="49" charset="0"/>
              </a:rPr>
              <a:t> </a:t>
            </a:r>
            <a:r>
              <a:rPr lang="en-US" sz="1100" b="1" dirty="0">
                <a:solidFill>
                  <a:srgbClr val="B5CEA8"/>
                </a:solidFill>
                <a:effectLst/>
                <a:latin typeface="Consolas" panose="020B0609020204030204" pitchFamily="49" charset="0"/>
              </a:rPr>
              <a:t>0</a:t>
            </a:r>
            <a:r>
              <a:rPr lang="en-US" sz="1100" b="1" dirty="0">
                <a:solidFill>
                  <a:srgbClr val="D4D4D4"/>
                </a:solidFill>
                <a:effectLst/>
                <a:latin typeface="Consolas" panose="020B0609020204030204" pitchFamily="49" charset="0"/>
              </a:rPr>
              <a:t>;</a:t>
            </a:r>
          </a:p>
          <a:p>
            <a:pPr>
              <a:spcBef>
                <a:spcPts val="0"/>
              </a:spcBef>
            </a:pPr>
            <a:br>
              <a:rPr lang="en-US" sz="1100" b="1" dirty="0">
                <a:solidFill>
                  <a:srgbClr val="D4D4D4"/>
                </a:solidFill>
                <a:effectLst/>
                <a:latin typeface="Consolas" panose="020B0609020204030204" pitchFamily="49" charset="0"/>
              </a:rPr>
            </a:br>
            <a:r>
              <a:rPr lang="en-US" sz="1100" b="1" dirty="0">
                <a:solidFill>
                  <a:srgbClr val="D4D4D4"/>
                </a:solidFill>
                <a:latin typeface="Consolas" panose="020B0609020204030204" pitchFamily="49" charset="0"/>
              </a:rPr>
              <a:t>    </a:t>
            </a:r>
            <a:r>
              <a:rPr lang="en-US" sz="1100" b="1" i="1" dirty="0">
                <a:solidFill>
                  <a:srgbClr val="92D050"/>
                </a:solidFill>
                <a:latin typeface="Consolas" panose="020B0609020204030204" pitchFamily="49" charset="0"/>
              </a:rPr>
              <a:t>// copy arguments to local buffer to prevent TOCTOU</a:t>
            </a:r>
          </a:p>
          <a:p>
            <a:pPr>
              <a:spcBef>
                <a:spcPts val="0"/>
              </a:spcBef>
            </a:pPr>
            <a:r>
              <a:rPr lang="en-US" sz="1100" b="1" dirty="0">
                <a:solidFill>
                  <a:srgbClr val="D4D4D4"/>
                </a:solidFill>
                <a:effectLst/>
                <a:latin typeface="Consolas" panose="020B0609020204030204" pitchFamily="49" charset="0"/>
              </a:rPr>
              <a:t>    </a:t>
            </a:r>
            <a:r>
              <a:rPr lang="en-US" sz="1100" b="1" dirty="0" err="1">
                <a:solidFill>
                  <a:srgbClr val="C98F00"/>
                </a:solidFill>
                <a:latin typeface="Consolas" panose="020B0609020204030204" pitchFamily="49" charset="0"/>
              </a:rPr>
              <a:t>memcpy</a:t>
            </a:r>
            <a:r>
              <a:rPr lang="en-US" sz="1100" b="1" dirty="0">
                <a:solidFill>
                  <a:schemeClr val="tx1"/>
                </a:solidFill>
                <a:latin typeface="Consolas" panose="020B0609020204030204" pitchFamily="49" charset="0"/>
              </a:rPr>
              <a:t>(</a:t>
            </a:r>
            <a:r>
              <a:rPr lang="en-US" sz="1100" b="1" dirty="0" err="1">
                <a:solidFill>
                  <a:srgbClr val="1E2EB8"/>
                </a:solidFill>
                <a:effectLst/>
                <a:latin typeface="Consolas" panose="020B0609020204030204" pitchFamily="49" charset="0"/>
              </a:rPr>
              <a:t>argsLocalBuffer</a:t>
            </a:r>
            <a:r>
              <a:rPr lang="en-US" sz="1100" b="1" dirty="0">
                <a:solidFill>
                  <a:schemeClr val="tx1"/>
                </a:solidFill>
                <a:latin typeface="Consolas" panose="020B0609020204030204" pitchFamily="49" charset="0"/>
              </a:rPr>
              <a:t>,</a:t>
            </a:r>
            <a:r>
              <a:rPr lang="en-US" sz="1100" b="1" dirty="0">
                <a:solidFill>
                  <a:srgbClr val="D4D4D4"/>
                </a:solidFill>
                <a:effectLst/>
                <a:latin typeface="Consolas" panose="020B0609020204030204" pitchFamily="49" charset="0"/>
              </a:rPr>
              <a:t> </a:t>
            </a:r>
            <a:r>
              <a:rPr lang="en-US" sz="1100" b="1" dirty="0">
                <a:solidFill>
                  <a:srgbClr val="1E2EB8"/>
                </a:solidFill>
                <a:latin typeface="Consolas" panose="020B0609020204030204" pitchFamily="49" charset="0"/>
              </a:rPr>
              <a:t>instruction-</a:t>
            </a:r>
            <a:r>
              <a:rPr lang="en-US" sz="1100" b="1" dirty="0">
                <a:solidFill>
                  <a:schemeClr val="tx1"/>
                </a:solidFill>
                <a:latin typeface="Consolas" panose="020B0609020204030204" pitchFamily="49" charset="0"/>
              </a:rPr>
              <a:t>&gt;</a:t>
            </a:r>
            <a:r>
              <a:rPr lang="en-US" sz="1100" b="1" dirty="0" err="1">
                <a:solidFill>
                  <a:srgbClr val="1E2EB8"/>
                </a:solidFill>
                <a:latin typeface="Consolas" panose="020B0609020204030204" pitchFamily="49" charset="0"/>
              </a:rPr>
              <a:t>argsList</a:t>
            </a:r>
            <a:r>
              <a:rPr lang="en-US" sz="1100" b="1" dirty="0">
                <a:solidFill>
                  <a:schemeClr val="tx1"/>
                </a:solidFill>
                <a:latin typeface="Consolas" panose="020B0609020204030204" pitchFamily="49" charset="0"/>
              </a:rPr>
              <a:t>,</a:t>
            </a:r>
            <a:r>
              <a:rPr lang="en-US" sz="1100" b="1" dirty="0">
                <a:solidFill>
                  <a:srgbClr val="D4D4D4"/>
                </a:solidFill>
                <a:effectLst/>
                <a:latin typeface="Consolas" panose="020B0609020204030204" pitchFamily="49" charset="0"/>
              </a:rPr>
              <a:t> </a:t>
            </a:r>
            <a:r>
              <a:rPr lang="en-US" sz="1100" b="1" dirty="0">
                <a:solidFill>
                  <a:srgbClr val="1E2EB8"/>
                </a:solidFill>
                <a:latin typeface="Consolas" panose="020B0609020204030204" pitchFamily="49" charset="0"/>
              </a:rPr>
              <a:t>instruction-</a:t>
            </a:r>
            <a:r>
              <a:rPr lang="en-US" sz="1100" b="1" dirty="0">
                <a:solidFill>
                  <a:schemeClr val="tx1"/>
                </a:solidFill>
                <a:latin typeface="Consolas" panose="020B0609020204030204" pitchFamily="49" charset="0"/>
              </a:rPr>
              <a:t>&gt;</a:t>
            </a:r>
            <a:r>
              <a:rPr lang="en-US" sz="1100" b="1" dirty="0" err="1">
                <a:solidFill>
                  <a:srgbClr val="1E2EB8"/>
                </a:solidFill>
                <a:latin typeface="Consolas" panose="020B0609020204030204" pitchFamily="49" charset="0"/>
              </a:rPr>
              <a:t>numOfArgs</a:t>
            </a:r>
            <a:r>
              <a:rPr lang="en-US" sz="1100" b="1" dirty="0">
                <a:solidFill>
                  <a:srgbClr val="D4D4D4"/>
                </a:solidFill>
                <a:effectLst/>
                <a:latin typeface="Consolas" panose="020B0609020204030204" pitchFamily="49" charset="0"/>
              </a:rPr>
              <a:t> </a:t>
            </a:r>
            <a:r>
              <a:rPr lang="en-US" sz="1100" b="1" dirty="0">
                <a:solidFill>
                  <a:schemeClr val="tx1"/>
                </a:solidFill>
                <a:latin typeface="Consolas" panose="020B0609020204030204" pitchFamily="49" charset="0"/>
              </a:rPr>
              <a:t>*</a:t>
            </a:r>
            <a:r>
              <a:rPr lang="en-US" sz="1100" b="1" dirty="0">
                <a:solidFill>
                  <a:srgbClr val="D4D4D4"/>
                </a:solidFill>
                <a:effectLst/>
                <a:latin typeface="Consolas" panose="020B0609020204030204" pitchFamily="49" charset="0"/>
              </a:rPr>
              <a:t> </a:t>
            </a:r>
            <a:r>
              <a:rPr lang="en-US" sz="1100" b="1" dirty="0" err="1">
                <a:solidFill>
                  <a:srgbClr val="569CD6"/>
                </a:solidFill>
                <a:effectLst/>
                <a:latin typeface="Consolas" panose="020B0609020204030204" pitchFamily="49" charset="0"/>
              </a:rPr>
              <a:t>sizeof</a:t>
            </a:r>
            <a:r>
              <a:rPr lang="en-US" sz="1100" b="1" dirty="0">
                <a:solidFill>
                  <a:srgbClr val="D4D4D4"/>
                </a:solidFill>
                <a:effectLst/>
                <a:latin typeface="Consolas" panose="020B0609020204030204" pitchFamily="49" charset="0"/>
              </a:rPr>
              <a:t>(</a:t>
            </a:r>
            <a:r>
              <a:rPr lang="en-US" sz="1100" b="1" dirty="0">
                <a:solidFill>
                  <a:srgbClr val="569CD6"/>
                </a:solidFill>
                <a:effectLst/>
                <a:latin typeface="Consolas" panose="020B0609020204030204" pitchFamily="49" charset="0"/>
              </a:rPr>
              <a:t>unsigned</a:t>
            </a:r>
            <a:r>
              <a:rPr lang="en-US" sz="1100" b="1" dirty="0">
                <a:solidFill>
                  <a:srgbClr val="D4D4D4"/>
                </a:solidFill>
                <a:effectLst/>
                <a:latin typeface="Consolas" panose="020B0609020204030204" pitchFamily="49" charset="0"/>
              </a:rPr>
              <a:t> </a:t>
            </a:r>
            <a:r>
              <a:rPr lang="en-US" sz="1100" b="1" dirty="0">
                <a:solidFill>
                  <a:srgbClr val="569CD6"/>
                </a:solidFill>
                <a:effectLst/>
                <a:latin typeface="Consolas" panose="020B0609020204030204" pitchFamily="49" charset="0"/>
              </a:rPr>
              <a:t>int</a:t>
            </a:r>
            <a:r>
              <a:rPr lang="en-US" sz="1100" b="1" dirty="0">
                <a:solidFill>
                  <a:schemeClr val="tx1"/>
                </a:solidFill>
                <a:latin typeface="Consolas" panose="020B0609020204030204" pitchFamily="49" charset="0"/>
              </a:rPr>
              <a:t>));</a:t>
            </a:r>
          </a:p>
          <a:p>
            <a:pPr>
              <a:spcBef>
                <a:spcPts val="0"/>
              </a:spcBef>
            </a:pPr>
            <a:br>
              <a:rPr lang="en-US" sz="1100" b="1" dirty="0">
                <a:solidFill>
                  <a:srgbClr val="D4D4D4"/>
                </a:solidFill>
                <a:effectLst/>
                <a:latin typeface="Consolas" panose="020B0609020204030204" pitchFamily="49" charset="0"/>
              </a:rPr>
            </a:br>
            <a:r>
              <a:rPr lang="en-US" sz="1100" b="1" dirty="0">
                <a:solidFill>
                  <a:srgbClr val="6A9955"/>
                </a:solidFill>
                <a:effectLst/>
                <a:latin typeface="Consolas" panose="020B0609020204030204" pitchFamily="49" charset="0"/>
              </a:rPr>
              <a:t>    </a:t>
            </a:r>
            <a:r>
              <a:rPr lang="en-US" sz="1100" b="1" dirty="0">
                <a:solidFill>
                  <a:schemeClr val="tx1"/>
                </a:solidFill>
                <a:latin typeface="Consolas" panose="020B0609020204030204" pitchFamily="49" charset="0"/>
              </a:rPr>
              <a:t>...</a:t>
            </a:r>
          </a:p>
        </p:txBody>
      </p:sp>
      <p:grpSp>
        <p:nvGrpSpPr>
          <p:cNvPr id="4" name="Group 3">
            <a:extLst>
              <a:ext uri="{FF2B5EF4-FFF2-40B4-BE49-F238E27FC236}">
                <a16:creationId xmlns:a16="http://schemas.microsoft.com/office/drawing/2014/main" id="{89E60D90-B097-4B6E-8732-7D7CB571FD84}"/>
              </a:ext>
            </a:extLst>
          </p:cNvPr>
          <p:cNvGrpSpPr/>
          <p:nvPr/>
        </p:nvGrpSpPr>
        <p:grpSpPr>
          <a:xfrm>
            <a:off x="-42316" y="3857279"/>
            <a:ext cx="4055634" cy="2766078"/>
            <a:chOff x="140870" y="1209097"/>
            <a:chExt cx="4055634" cy="2766078"/>
          </a:xfrm>
        </p:grpSpPr>
        <p:pic>
          <p:nvPicPr>
            <p:cNvPr id="7" name="Picture 6" descr="Celebrate Dude">
              <a:extLst>
                <a:ext uri="{FF2B5EF4-FFF2-40B4-BE49-F238E27FC236}">
                  <a16:creationId xmlns:a16="http://schemas.microsoft.com/office/drawing/2014/main" id="{1170F310-16EB-42A4-B824-25E5300D5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70" y="1209097"/>
              <a:ext cx="2766078" cy="2766078"/>
            </a:xfrm>
            <a:prstGeom prst="rect">
              <a:avLst/>
            </a:prstGeom>
          </p:spPr>
        </p:pic>
        <p:sp>
          <p:nvSpPr>
            <p:cNvPr id="6" name="Right Arrow 27">
              <a:extLst>
                <a:ext uri="{FF2B5EF4-FFF2-40B4-BE49-F238E27FC236}">
                  <a16:creationId xmlns:a16="http://schemas.microsoft.com/office/drawing/2014/main" id="{AF285429-4FF6-419F-92ED-B6DCA5B12E89}"/>
                </a:ext>
              </a:extLst>
            </p:cNvPr>
            <p:cNvSpPr/>
            <p:nvPr/>
          </p:nvSpPr>
          <p:spPr bwMode="auto">
            <a:xfrm>
              <a:off x="2502809" y="2538141"/>
              <a:ext cx="1693695" cy="460375"/>
            </a:xfrm>
            <a:prstGeom prst="rightArrow">
              <a:avLst>
                <a:gd name="adj1" fmla="val 50000"/>
                <a:gd name="adj2" fmla="val 50000"/>
              </a:avLst>
            </a:prstGeom>
            <a:solidFill>
              <a:srgbClr val="E1CE0C"/>
            </a:solidFill>
            <a:ln>
              <a:headEnd type="none" w="med" len="med"/>
              <a:tailEnd type="none" w="med" len="med"/>
            </a:ln>
            <a:effectLst>
              <a:outerShdw blurRad="50800" dist="38100" dir="5400000" algn="t"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anchor="ctr"/>
            <a:lstStyle/>
            <a:p>
              <a:pPr algn="ctr">
                <a:defRPr/>
              </a:pPr>
              <a:r>
                <a:rPr lang="en-US" sz="1400" b="0"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Change </a:t>
              </a:r>
              <a:r>
                <a:rPr lang="en-US" sz="1400" b="0" dirty="0" err="1">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rPr>
                <a:t>numOfArgs</a:t>
              </a:r>
              <a:endParaRPr lang="en-US" sz="1400" b="0" dirty="0">
                <a:solidFill>
                  <a:srgbClr val="000000"/>
                </a:solidFill>
                <a:effectLst>
                  <a:outerShdw blurRad="38100" dist="38100" dir="2700000" algn="tl">
                    <a:srgbClr val="000000">
                      <a:alpha val="43137"/>
                    </a:srgbClr>
                  </a:outerShdw>
                </a:effectLst>
                <a:latin typeface="Intel Clear" panose="020B0604020203020204" pitchFamily="34" charset="0"/>
                <a:cs typeface="Arial" pitchFamily="34" charset="0"/>
              </a:endParaRPr>
            </a:p>
          </p:txBody>
        </p:sp>
      </p:grpSp>
      <p:sp>
        <p:nvSpPr>
          <p:cNvPr id="11" name="Content Placeholder 12">
            <a:extLst>
              <a:ext uri="{FF2B5EF4-FFF2-40B4-BE49-F238E27FC236}">
                <a16:creationId xmlns:a16="http://schemas.microsoft.com/office/drawing/2014/main" id="{CB03887A-9662-B07B-5F33-FA137CF5334E}"/>
              </a:ext>
            </a:extLst>
          </p:cNvPr>
          <p:cNvSpPr txBox="1">
            <a:spLocks/>
          </p:cNvSpPr>
          <p:nvPr/>
        </p:nvSpPr>
        <p:spPr>
          <a:xfrm>
            <a:off x="4422132" y="1032292"/>
            <a:ext cx="7665092" cy="840299"/>
          </a:xfrm>
          <a:prstGeom prst="foldedCorner">
            <a:avLst>
              <a:gd name="adj" fmla="val 3554"/>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0" tIns="0" rIns="0" bIns="0" rtlCol="0" anchor="t">
            <a:noAutofit/>
          </a:bodyPr>
          <a:lstStyle>
            <a:lvl1pPr marL="0" indent="0" algn="l" defTabSz="457200" rtl="0" eaLnBrk="1" latinLnBrk="0" hangingPunct="1">
              <a:spcBef>
                <a:spcPts val="1200"/>
              </a:spcBef>
              <a:spcAft>
                <a:spcPts val="0"/>
              </a:spcAft>
              <a:buFont typeface="Arial"/>
              <a:buNone/>
              <a:defRPr sz="1800" b="0" kern="1200">
                <a:solidFill>
                  <a:schemeClr val="dk1"/>
                </a:solidFill>
                <a:latin typeface="+mn-lt"/>
                <a:ea typeface="+mn-ea"/>
                <a:cs typeface="+mn-cs"/>
              </a:defRPr>
            </a:lvl1pPr>
            <a:lvl2pPr marL="225425" indent="-225425" algn="l" defTabSz="457200" rtl="0" eaLnBrk="1" latinLnBrk="0" hangingPunct="1">
              <a:spcBef>
                <a:spcPts val="800"/>
              </a:spcBef>
              <a:buFont typeface="Wingdings" charset="2"/>
              <a:buChar char="§"/>
              <a:defRPr sz="1800" kern="1200" baseline="0">
                <a:solidFill>
                  <a:schemeClr val="dk1"/>
                </a:solidFill>
                <a:latin typeface="+mn-lt"/>
                <a:ea typeface="+mn-ea"/>
                <a:cs typeface="+mn-cs"/>
              </a:defRPr>
            </a:lvl2pPr>
            <a:lvl3pPr marL="571500" indent="-228600" algn="l" defTabSz="457200" rtl="0" eaLnBrk="1" latinLnBrk="0" hangingPunct="1">
              <a:spcBef>
                <a:spcPts val="400"/>
              </a:spcBef>
              <a:buFont typeface="Wingdings" charset="2"/>
              <a:buChar char="§"/>
              <a:defRPr sz="1800" kern="1200">
                <a:solidFill>
                  <a:schemeClr val="dk1"/>
                </a:solidFill>
                <a:latin typeface="+mn-lt"/>
                <a:ea typeface="+mn-ea"/>
                <a:cs typeface="+mn-cs"/>
              </a:defRPr>
            </a:lvl3pPr>
            <a:lvl4pPr marL="969963" indent="-228600" algn="l" defTabSz="457200" rtl="0" eaLnBrk="1" latinLnBrk="0" hangingPunct="1">
              <a:spcBef>
                <a:spcPts val="200"/>
              </a:spcBef>
              <a:buFont typeface="Arial"/>
              <a:buChar char="–"/>
              <a:defRPr sz="1600" kern="1200">
                <a:solidFill>
                  <a:schemeClr val="dk1"/>
                </a:solidFill>
                <a:latin typeface="+mn-lt"/>
                <a:ea typeface="+mn-ea"/>
                <a:cs typeface="+mn-cs"/>
              </a:defRPr>
            </a:lvl4pPr>
            <a:lvl5pPr marL="1319213" indent="-228600" algn="l" defTabSz="457200" rtl="0" eaLnBrk="1" latinLnBrk="0" hangingPunct="1">
              <a:spcBef>
                <a:spcPct val="20000"/>
              </a:spcBef>
              <a:buFont typeface="Arial"/>
              <a:buChar char="»"/>
              <a:defRPr sz="14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r>
              <a:rPr lang="en-US" sz="1100" b="1" i="1" dirty="0">
                <a:solidFill>
                  <a:srgbClr val="92D050"/>
                </a:solidFill>
                <a:latin typeface="Consolas" panose="020B0609020204030204" pitchFamily="49" charset="0"/>
              </a:rPr>
              <a:t>// Enclave EDL</a:t>
            </a:r>
          </a:p>
          <a:p>
            <a:pPr>
              <a:spcBef>
                <a:spcPts val="0"/>
              </a:spcBef>
            </a:pPr>
            <a:r>
              <a:rPr lang="en-US" sz="1100" b="0" dirty="0">
                <a:solidFill>
                  <a:schemeClr val="tx1">
                    <a:lumMod val="75000"/>
                  </a:schemeClr>
                </a:solidFill>
                <a:effectLst/>
                <a:latin typeface="Consolas" panose="020B0609020204030204" pitchFamily="49" charset="0"/>
              </a:rPr>
              <a:t>trusted</a:t>
            </a:r>
            <a:r>
              <a:rPr lang="en-US" sz="1100" b="0" dirty="0">
                <a:solidFill>
                  <a:srgbClr val="D4D4D4"/>
                </a:solidFill>
                <a:effectLst/>
                <a:latin typeface="Consolas" panose="020B0609020204030204" pitchFamily="49" charset="0"/>
              </a:rPr>
              <a:t> </a:t>
            </a:r>
            <a:r>
              <a:rPr lang="en-US" sz="1100" dirty="0">
                <a:solidFill>
                  <a:schemeClr val="tx1">
                    <a:lumMod val="75000"/>
                  </a:schemeClr>
                </a:solidFill>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public</a:t>
            </a:r>
            <a:r>
              <a:rPr lang="en-US" sz="1100" b="0" dirty="0">
                <a:solidFill>
                  <a:srgbClr val="D4D4D4"/>
                </a:solidFill>
                <a:effectLst/>
                <a:latin typeface="Consolas" panose="020B0609020204030204" pitchFamily="49" charset="0"/>
              </a:rPr>
              <a:t> </a:t>
            </a:r>
            <a:r>
              <a:rPr lang="en-US" sz="1100" dirty="0">
                <a:solidFill>
                  <a:schemeClr val="tx1">
                    <a:lumMod val="75000"/>
                  </a:schemeClr>
                </a:solidFill>
                <a:latin typeface="Consolas" panose="020B0609020204030204" pitchFamily="49" charset="0"/>
              </a:rPr>
              <a:t>uint32_t</a:t>
            </a:r>
            <a:r>
              <a:rPr lang="en-US" sz="1100" b="0" dirty="0">
                <a:solidFill>
                  <a:srgbClr val="D4D4D4"/>
                </a:solidFill>
                <a:effectLst/>
                <a:latin typeface="Consolas" panose="020B0609020204030204" pitchFamily="49" charset="0"/>
              </a:rPr>
              <a:t> </a:t>
            </a:r>
            <a:r>
              <a:rPr lang="en-US" sz="1100" b="1" dirty="0" err="1">
                <a:solidFill>
                  <a:srgbClr val="C98F00"/>
                </a:solidFill>
                <a:effectLst/>
                <a:latin typeface="Consolas" panose="020B0609020204030204" pitchFamily="49" charset="0"/>
              </a:rPr>
              <a:t>ProcessInstruction</a:t>
            </a:r>
            <a:r>
              <a:rPr lang="en-US" sz="1100" dirty="0">
                <a:solidFill>
                  <a:schemeClr val="tx1">
                    <a:lumMod val="75000"/>
                  </a:schemeClr>
                </a:solidFill>
                <a:latin typeface="Consolas" panose="020B0609020204030204" pitchFamily="49" charset="0"/>
              </a:rPr>
              <a:t>([</a:t>
            </a:r>
            <a:r>
              <a:rPr lang="en-US" sz="1100" dirty="0" err="1">
                <a:solidFill>
                  <a:schemeClr val="tx1">
                    <a:lumMod val="75000"/>
                  </a:schemeClr>
                </a:solidFill>
                <a:latin typeface="Consolas" panose="020B0609020204030204" pitchFamily="49" charset="0"/>
              </a:rPr>
              <a:t>user_check</a:t>
            </a:r>
            <a:r>
              <a:rPr lang="en-US" sz="1100" dirty="0">
                <a:solidFill>
                  <a:schemeClr val="tx1">
                    <a:lumMod val="75000"/>
                  </a:schemeClr>
                </a:solidFill>
                <a:latin typeface="Consolas" panose="020B0609020204030204" pitchFamily="49" charset="0"/>
              </a:rPr>
              <a:t>] </a:t>
            </a:r>
            <a:r>
              <a:rPr lang="en-US" sz="1100" b="0" dirty="0">
                <a:solidFill>
                  <a:srgbClr val="4EC9B0"/>
                </a:solidFill>
                <a:effectLst/>
                <a:latin typeface="Consolas" panose="020B0609020204030204" pitchFamily="49" charset="0"/>
              </a:rPr>
              <a:t>void*</a:t>
            </a:r>
            <a:r>
              <a:rPr lang="en-US" sz="1100" b="0" dirty="0">
                <a:solidFill>
                  <a:srgbClr val="D4D4D4"/>
                </a:solidFill>
                <a:effectLst/>
                <a:latin typeface="Consolas" panose="020B0609020204030204" pitchFamily="49" charset="0"/>
              </a:rPr>
              <a:t> </a:t>
            </a:r>
            <a:r>
              <a:rPr lang="en-US" sz="1100" dirty="0" err="1">
                <a:solidFill>
                  <a:schemeClr val="tx1">
                    <a:lumMod val="75000"/>
                  </a:schemeClr>
                </a:solidFill>
                <a:latin typeface="Consolas" panose="020B0609020204030204" pitchFamily="49" charset="0"/>
              </a:rPr>
              <a:t>instructionData</a:t>
            </a:r>
            <a:r>
              <a:rPr lang="en-US" sz="1100" dirty="0">
                <a:solidFill>
                  <a:schemeClr val="tx1">
                    <a:lumMod val="75000"/>
                  </a:schemeClr>
                </a:solidFill>
                <a:latin typeface="Consolas" panose="020B0609020204030204" pitchFamily="49" charset="0"/>
              </a:rPr>
              <a:t>);</a:t>
            </a:r>
          </a:p>
        </p:txBody>
      </p:sp>
      <p:pic>
        <p:nvPicPr>
          <p:cNvPr id="12" name="Picture 2" descr="http://ih2.redbubble.net/image.13114196.2708/sticker,375x360.png">
            <a:extLst>
              <a:ext uri="{FF2B5EF4-FFF2-40B4-BE49-F238E27FC236}">
                <a16:creationId xmlns:a16="http://schemas.microsoft.com/office/drawing/2014/main" id="{D33743C5-CAA5-1EC7-2F87-2FB86C7C2A37}"/>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810920">
            <a:off x="9666440" y="2251287"/>
            <a:ext cx="1745986" cy="16761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Content Placeholder 12">
            <a:extLst>
              <a:ext uri="{FF2B5EF4-FFF2-40B4-BE49-F238E27FC236}">
                <a16:creationId xmlns:a16="http://schemas.microsoft.com/office/drawing/2014/main" id="{9DD49400-A8D8-76C9-6B99-4450C87C36F9}"/>
              </a:ext>
            </a:extLst>
          </p:cNvPr>
          <p:cNvSpPr txBox="1">
            <a:spLocks/>
          </p:cNvSpPr>
          <p:nvPr/>
        </p:nvSpPr>
        <p:spPr>
          <a:xfrm>
            <a:off x="4081088" y="2133462"/>
            <a:ext cx="273273" cy="4650947"/>
          </a:xfrm>
          <a:prstGeom prst="foldedCorner">
            <a:avLst>
              <a:gd name="adj" fmla="val 3554"/>
            </a:avLst>
          </a:prstGeom>
          <a:no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lIns="0" tIns="0" rIns="0" bIns="0" rtlCol="0" anchor="t">
            <a:noAutofit/>
          </a:bodyPr>
          <a:lstStyle>
            <a:lvl1pPr marL="0" indent="0" algn="l" defTabSz="457200" rtl="0" eaLnBrk="1" latinLnBrk="0" hangingPunct="1">
              <a:spcBef>
                <a:spcPts val="1200"/>
              </a:spcBef>
              <a:spcAft>
                <a:spcPts val="0"/>
              </a:spcAft>
              <a:buFont typeface="Arial"/>
              <a:buNone/>
              <a:defRPr sz="1800" b="0" kern="1200">
                <a:solidFill>
                  <a:schemeClr val="dk1"/>
                </a:solidFill>
                <a:latin typeface="+mn-lt"/>
                <a:ea typeface="+mn-ea"/>
                <a:cs typeface="+mn-cs"/>
              </a:defRPr>
            </a:lvl1pPr>
            <a:lvl2pPr marL="225425" indent="-225425" algn="l" defTabSz="457200" rtl="0" eaLnBrk="1" latinLnBrk="0" hangingPunct="1">
              <a:spcBef>
                <a:spcPts val="800"/>
              </a:spcBef>
              <a:buFont typeface="Wingdings" charset="2"/>
              <a:buChar char="§"/>
              <a:defRPr sz="1800" kern="1200" baseline="0">
                <a:solidFill>
                  <a:schemeClr val="dk1"/>
                </a:solidFill>
                <a:latin typeface="+mn-lt"/>
                <a:ea typeface="+mn-ea"/>
                <a:cs typeface="+mn-cs"/>
              </a:defRPr>
            </a:lvl2pPr>
            <a:lvl3pPr marL="571500" indent="-228600" algn="l" defTabSz="457200" rtl="0" eaLnBrk="1" latinLnBrk="0" hangingPunct="1">
              <a:spcBef>
                <a:spcPts val="400"/>
              </a:spcBef>
              <a:buFont typeface="Wingdings" charset="2"/>
              <a:buChar char="§"/>
              <a:defRPr sz="1800" kern="1200">
                <a:solidFill>
                  <a:schemeClr val="dk1"/>
                </a:solidFill>
                <a:latin typeface="+mn-lt"/>
                <a:ea typeface="+mn-ea"/>
                <a:cs typeface="+mn-cs"/>
              </a:defRPr>
            </a:lvl3pPr>
            <a:lvl4pPr marL="969963" indent="-228600" algn="l" defTabSz="457200" rtl="0" eaLnBrk="1" latinLnBrk="0" hangingPunct="1">
              <a:spcBef>
                <a:spcPts val="200"/>
              </a:spcBef>
              <a:buFont typeface="Arial"/>
              <a:buChar char="–"/>
              <a:defRPr sz="1600" kern="1200">
                <a:solidFill>
                  <a:schemeClr val="dk1"/>
                </a:solidFill>
                <a:latin typeface="+mn-lt"/>
                <a:ea typeface="+mn-ea"/>
                <a:cs typeface="+mn-cs"/>
              </a:defRPr>
            </a:lvl4pPr>
            <a:lvl5pPr marL="1319213" indent="-228600" algn="l" defTabSz="457200" rtl="0" eaLnBrk="1" latinLnBrk="0" hangingPunct="1">
              <a:spcBef>
                <a:spcPct val="20000"/>
              </a:spcBef>
              <a:buFont typeface="Arial"/>
              <a:buChar char="»"/>
              <a:defRPr sz="14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algn="ctr">
              <a:spcBef>
                <a:spcPts val="0"/>
              </a:spcBef>
            </a:pPr>
            <a:r>
              <a:rPr lang="en-US" sz="1100" dirty="0">
                <a:solidFill>
                  <a:schemeClr val="tx1"/>
                </a:solidFill>
                <a:effectLst/>
                <a:latin typeface="Consolas" panose="020B0609020204030204" pitchFamily="49" charset="0"/>
              </a:rPr>
              <a:t>1</a:t>
            </a:r>
          </a:p>
          <a:p>
            <a:pPr algn="ctr">
              <a:spcBef>
                <a:spcPts val="0"/>
              </a:spcBef>
            </a:pPr>
            <a:r>
              <a:rPr lang="en-US" sz="1100" dirty="0">
                <a:solidFill>
                  <a:schemeClr val="tx1"/>
                </a:solidFill>
                <a:latin typeface="Consolas" panose="020B0609020204030204" pitchFamily="49" charset="0"/>
              </a:rPr>
              <a:t>2</a:t>
            </a:r>
          </a:p>
          <a:p>
            <a:pPr algn="ctr">
              <a:spcBef>
                <a:spcPts val="0"/>
              </a:spcBef>
            </a:pPr>
            <a:r>
              <a:rPr lang="en-US" sz="1100" dirty="0">
                <a:solidFill>
                  <a:schemeClr val="tx1"/>
                </a:solidFill>
                <a:latin typeface="Consolas" panose="020B0609020204030204" pitchFamily="49" charset="0"/>
              </a:rPr>
              <a:t>3</a:t>
            </a:r>
          </a:p>
          <a:p>
            <a:pPr algn="ctr">
              <a:spcBef>
                <a:spcPts val="0"/>
              </a:spcBef>
            </a:pPr>
            <a:r>
              <a:rPr lang="en-US" sz="1100" dirty="0">
                <a:solidFill>
                  <a:schemeClr val="tx1"/>
                </a:solidFill>
                <a:latin typeface="Consolas" panose="020B0609020204030204" pitchFamily="49" charset="0"/>
              </a:rPr>
              <a:t>4</a:t>
            </a:r>
          </a:p>
          <a:p>
            <a:pPr algn="ctr">
              <a:spcBef>
                <a:spcPts val="0"/>
              </a:spcBef>
            </a:pPr>
            <a:r>
              <a:rPr lang="en-US" sz="1100" dirty="0">
                <a:solidFill>
                  <a:schemeClr val="tx1"/>
                </a:solidFill>
                <a:latin typeface="Consolas" panose="020B0609020204030204" pitchFamily="49" charset="0"/>
              </a:rPr>
              <a:t>5</a:t>
            </a:r>
          </a:p>
          <a:p>
            <a:pPr algn="ctr">
              <a:spcBef>
                <a:spcPts val="0"/>
              </a:spcBef>
            </a:pPr>
            <a:r>
              <a:rPr lang="en-US" sz="1100" dirty="0">
                <a:solidFill>
                  <a:schemeClr val="tx1"/>
                </a:solidFill>
                <a:latin typeface="Consolas" panose="020B0609020204030204" pitchFamily="49" charset="0"/>
              </a:rPr>
              <a:t>6</a:t>
            </a:r>
          </a:p>
          <a:p>
            <a:pPr algn="ctr">
              <a:spcBef>
                <a:spcPts val="0"/>
              </a:spcBef>
            </a:pPr>
            <a:r>
              <a:rPr lang="en-US" sz="1100" dirty="0">
                <a:solidFill>
                  <a:schemeClr val="tx1"/>
                </a:solidFill>
                <a:latin typeface="Consolas" panose="020B0609020204030204" pitchFamily="49" charset="0"/>
              </a:rPr>
              <a:t>7</a:t>
            </a:r>
          </a:p>
          <a:p>
            <a:pPr algn="ctr">
              <a:spcBef>
                <a:spcPts val="0"/>
              </a:spcBef>
            </a:pPr>
            <a:r>
              <a:rPr lang="en-US" sz="1100" dirty="0">
                <a:solidFill>
                  <a:schemeClr val="tx1"/>
                </a:solidFill>
                <a:latin typeface="Consolas" panose="020B0609020204030204" pitchFamily="49" charset="0"/>
              </a:rPr>
              <a:t>8</a:t>
            </a:r>
          </a:p>
          <a:p>
            <a:pPr algn="ctr">
              <a:spcBef>
                <a:spcPts val="0"/>
              </a:spcBef>
            </a:pPr>
            <a:r>
              <a:rPr lang="en-US" sz="1100" dirty="0">
                <a:solidFill>
                  <a:schemeClr val="tx1"/>
                </a:solidFill>
                <a:latin typeface="Consolas" panose="020B0609020204030204" pitchFamily="49" charset="0"/>
              </a:rPr>
              <a:t>9</a:t>
            </a:r>
          </a:p>
          <a:p>
            <a:pPr algn="ctr">
              <a:spcBef>
                <a:spcPts val="0"/>
              </a:spcBef>
            </a:pPr>
            <a:r>
              <a:rPr lang="en-US" sz="1100" dirty="0">
                <a:solidFill>
                  <a:schemeClr val="tx1"/>
                </a:solidFill>
                <a:latin typeface="Consolas" panose="020B0609020204030204" pitchFamily="49" charset="0"/>
              </a:rPr>
              <a:t>10</a:t>
            </a:r>
          </a:p>
          <a:p>
            <a:pPr algn="ctr">
              <a:spcBef>
                <a:spcPts val="0"/>
              </a:spcBef>
            </a:pPr>
            <a:r>
              <a:rPr lang="en-US" sz="1100" dirty="0">
                <a:solidFill>
                  <a:schemeClr val="tx1"/>
                </a:solidFill>
                <a:latin typeface="Consolas" panose="020B0609020204030204" pitchFamily="49" charset="0"/>
              </a:rPr>
              <a:t>11</a:t>
            </a:r>
          </a:p>
          <a:p>
            <a:pPr algn="ctr">
              <a:spcBef>
                <a:spcPts val="0"/>
              </a:spcBef>
            </a:pPr>
            <a:r>
              <a:rPr lang="en-US" sz="1100" dirty="0">
                <a:solidFill>
                  <a:schemeClr val="tx1"/>
                </a:solidFill>
                <a:latin typeface="Consolas" panose="020B0609020204030204" pitchFamily="49" charset="0"/>
              </a:rPr>
              <a:t>12</a:t>
            </a:r>
          </a:p>
          <a:p>
            <a:pPr algn="ctr">
              <a:spcBef>
                <a:spcPts val="0"/>
              </a:spcBef>
            </a:pPr>
            <a:r>
              <a:rPr lang="en-US" sz="1100" dirty="0">
                <a:solidFill>
                  <a:schemeClr val="tx1"/>
                </a:solidFill>
                <a:latin typeface="Consolas" panose="020B0609020204030204" pitchFamily="49" charset="0"/>
              </a:rPr>
              <a:t>13</a:t>
            </a:r>
          </a:p>
          <a:p>
            <a:pPr algn="ctr">
              <a:spcBef>
                <a:spcPts val="0"/>
              </a:spcBef>
            </a:pPr>
            <a:r>
              <a:rPr lang="en-US" sz="1100" dirty="0">
                <a:solidFill>
                  <a:schemeClr val="tx1"/>
                </a:solidFill>
                <a:latin typeface="Consolas" panose="020B0609020204030204" pitchFamily="49" charset="0"/>
              </a:rPr>
              <a:t>14</a:t>
            </a:r>
          </a:p>
          <a:p>
            <a:pPr algn="ctr">
              <a:spcBef>
                <a:spcPts val="0"/>
              </a:spcBef>
            </a:pPr>
            <a:r>
              <a:rPr lang="en-US" sz="1100" dirty="0">
                <a:solidFill>
                  <a:schemeClr val="tx1"/>
                </a:solidFill>
                <a:latin typeface="Consolas" panose="020B0609020204030204" pitchFamily="49" charset="0"/>
              </a:rPr>
              <a:t>15</a:t>
            </a:r>
          </a:p>
          <a:p>
            <a:pPr algn="ctr">
              <a:spcBef>
                <a:spcPts val="0"/>
              </a:spcBef>
            </a:pPr>
            <a:r>
              <a:rPr lang="en-US" sz="1100" dirty="0">
                <a:solidFill>
                  <a:schemeClr val="tx1"/>
                </a:solidFill>
                <a:latin typeface="Consolas" panose="020B0609020204030204" pitchFamily="49" charset="0"/>
              </a:rPr>
              <a:t>16</a:t>
            </a:r>
          </a:p>
          <a:p>
            <a:pPr algn="ctr">
              <a:spcBef>
                <a:spcPts val="0"/>
              </a:spcBef>
            </a:pPr>
            <a:r>
              <a:rPr lang="en-US" sz="1100" dirty="0">
                <a:solidFill>
                  <a:schemeClr val="tx1"/>
                </a:solidFill>
                <a:latin typeface="Consolas" panose="020B0609020204030204" pitchFamily="49" charset="0"/>
              </a:rPr>
              <a:t>17</a:t>
            </a:r>
          </a:p>
          <a:p>
            <a:pPr algn="ctr">
              <a:spcBef>
                <a:spcPts val="0"/>
              </a:spcBef>
            </a:pPr>
            <a:r>
              <a:rPr lang="en-US" sz="1100" dirty="0">
                <a:solidFill>
                  <a:schemeClr val="tx1"/>
                </a:solidFill>
                <a:latin typeface="Consolas" panose="020B0609020204030204" pitchFamily="49" charset="0"/>
              </a:rPr>
              <a:t>18</a:t>
            </a:r>
          </a:p>
          <a:p>
            <a:pPr algn="ctr">
              <a:spcBef>
                <a:spcPts val="0"/>
              </a:spcBef>
            </a:pPr>
            <a:r>
              <a:rPr lang="en-US" sz="1100" dirty="0">
                <a:solidFill>
                  <a:schemeClr val="tx1"/>
                </a:solidFill>
                <a:latin typeface="Consolas" panose="020B0609020204030204" pitchFamily="49" charset="0"/>
              </a:rPr>
              <a:t>19</a:t>
            </a:r>
          </a:p>
          <a:p>
            <a:pPr algn="ctr">
              <a:spcBef>
                <a:spcPts val="0"/>
              </a:spcBef>
            </a:pPr>
            <a:r>
              <a:rPr lang="en-US" sz="1100" dirty="0">
                <a:solidFill>
                  <a:schemeClr val="tx1"/>
                </a:solidFill>
                <a:latin typeface="Consolas" panose="020B0609020204030204" pitchFamily="49" charset="0"/>
              </a:rPr>
              <a:t>20</a:t>
            </a:r>
          </a:p>
          <a:p>
            <a:pPr algn="ctr">
              <a:spcBef>
                <a:spcPts val="0"/>
              </a:spcBef>
            </a:pPr>
            <a:r>
              <a:rPr lang="en-US" sz="1100" dirty="0">
                <a:solidFill>
                  <a:schemeClr val="tx1"/>
                </a:solidFill>
                <a:latin typeface="Consolas" panose="020B0609020204030204" pitchFamily="49" charset="0"/>
              </a:rPr>
              <a:t>21</a:t>
            </a:r>
          </a:p>
          <a:p>
            <a:pPr algn="ctr">
              <a:spcBef>
                <a:spcPts val="0"/>
              </a:spcBef>
            </a:pPr>
            <a:r>
              <a:rPr lang="en-US" sz="1100" dirty="0">
                <a:solidFill>
                  <a:schemeClr val="tx1"/>
                </a:solidFill>
                <a:latin typeface="Consolas" panose="020B0609020204030204" pitchFamily="49" charset="0"/>
              </a:rPr>
              <a:t>22</a:t>
            </a:r>
          </a:p>
          <a:p>
            <a:pPr algn="ctr">
              <a:spcBef>
                <a:spcPts val="0"/>
              </a:spcBef>
            </a:pPr>
            <a:r>
              <a:rPr lang="en-US" sz="1100" dirty="0">
                <a:solidFill>
                  <a:schemeClr val="tx1"/>
                </a:solidFill>
                <a:latin typeface="Consolas" panose="020B0609020204030204" pitchFamily="49" charset="0"/>
              </a:rPr>
              <a:t>23</a:t>
            </a:r>
          </a:p>
          <a:p>
            <a:pPr algn="ctr">
              <a:spcBef>
                <a:spcPts val="0"/>
              </a:spcBef>
            </a:pPr>
            <a:endParaRPr lang="en-US" sz="1100" dirty="0">
              <a:solidFill>
                <a:schemeClr val="tx1"/>
              </a:solidFill>
              <a:latin typeface="Consolas" panose="020B0609020204030204" pitchFamily="49" charset="0"/>
            </a:endParaRPr>
          </a:p>
          <a:p>
            <a:pPr algn="ctr">
              <a:spcBef>
                <a:spcPts val="600"/>
              </a:spcBef>
            </a:pPr>
            <a:endParaRPr lang="en-US" sz="11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61137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0-#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360208-FB8F-49CC-BD40-9B28C55AD894}"/>
              </a:ext>
            </a:extLst>
          </p:cNvPr>
          <p:cNvSpPr>
            <a:spLocks noGrp="1"/>
          </p:cNvSpPr>
          <p:nvPr>
            <p:ph type="sldNum" sz="quarter" idx="12"/>
          </p:nvPr>
        </p:nvSpPr>
        <p:spPr>
          <a:xfrm>
            <a:off x="6872352" y="4824387"/>
            <a:ext cx="2133600" cy="273844"/>
          </a:xfrm>
          <a:prstGeom prst="rect">
            <a:avLst/>
          </a:prstGeom>
        </p:spPr>
        <p:txBody>
          <a:bodyPr vert="horz" lIns="0" tIns="0" rIns="0" bIns="0" rtlCol="0" anchor="ctr"/>
          <a:lstStyle>
            <a:defPPr>
              <a:defRPr lang="en-US"/>
            </a:defPPr>
            <a:lvl1pPr marL="0" algn="r" defTabSz="457200" rtl="0" eaLnBrk="1" latinLnBrk="0" hangingPunct="1">
              <a:defRPr sz="800" kern="1200">
                <a:solidFill>
                  <a:schemeClr val="bg1"/>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E2556C5-CE8C-6547-B838-EA80C61A4AF7}" type="slidenum">
              <a:rPr lang="en-US" smtClean="0">
                <a:solidFill>
                  <a:prstClr val="white"/>
                </a:solidFill>
              </a:rPr>
              <a:pPr/>
              <a:t>8</a:t>
            </a:fld>
            <a:endParaRPr lang="en-US">
              <a:solidFill>
                <a:prstClr val="white"/>
              </a:solidFill>
            </a:endParaRPr>
          </a:p>
        </p:txBody>
      </p:sp>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Threading race condition - Improper Locking</a:t>
            </a:r>
            <a:endParaRPr lang="en-IL" dirty="0"/>
          </a:p>
        </p:txBody>
      </p:sp>
      <p:sp>
        <p:nvSpPr>
          <p:cNvPr id="4" name="Content Placeholder 3">
            <a:extLst>
              <a:ext uri="{FF2B5EF4-FFF2-40B4-BE49-F238E27FC236}">
                <a16:creationId xmlns:a16="http://schemas.microsoft.com/office/drawing/2014/main" id="{860D2259-22D8-4DE1-B326-7C0001279C45}"/>
              </a:ext>
            </a:extLst>
          </p:cNvPr>
          <p:cNvSpPr txBox="1">
            <a:spLocks/>
          </p:cNvSpPr>
          <p:nvPr/>
        </p:nvSpPr>
        <p:spPr>
          <a:xfrm>
            <a:off x="609601" y="2379255"/>
            <a:ext cx="10970683" cy="4235824"/>
          </a:xfrm>
          <a:prstGeom prst="rect">
            <a:avLst/>
          </a:prstGeom>
        </p:spPr>
        <p:txBody>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libri" panose="020F0502020204030204" pitchFamily="34" charset="0"/>
              </a:rPr>
              <a:t>TBD</a:t>
            </a:r>
          </a:p>
          <a:p>
            <a:endParaRPr lang="en-US" sz="2400" dirty="0">
              <a:latin typeface="Calibri" panose="020F0502020204030204" pitchFamily="34" charset="0"/>
            </a:endParaRPr>
          </a:p>
          <a:p>
            <a:endParaRPr lang="en-IL" sz="2400" dirty="0"/>
          </a:p>
        </p:txBody>
      </p:sp>
      <p:pic>
        <p:nvPicPr>
          <p:cNvPr id="6" name="Picture 5">
            <a:extLst>
              <a:ext uri="{FF2B5EF4-FFF2-40B4-BE49-F238E27FC236}">
                <a16:creationId xmlns:a16="http://schemas.microsoft.com/office/drawing/2014/main" id="{51C2DE5C-6895-4600-B39E-6A74EA91445D}"/>
              </a:ext>
            </a:extLst>
          </p:cNvPr>
          <p:cNvPicPr>
            <a:picLocks noChangeAspect="1"/>
          </p:cNvPicPr>
          <p:nvPr/>
        </p:nvPicPr>
        <p:blipFill>
          <a:blip r:embed="rId3"/>
          <a:stretch>
            <a:fillRect/>
          </a:stretch>
        </p:blipFill>
        <p:spPr>
          <a:xfrm>
            <a:off x="0" y="1939185"/>
            <a:ext cx="12192000" cy="1795263"/>
          </a:xfrm>
          <a:prstGeom prst="rect">
            <a:avLst/>
          </a:prstGeom>
        </p:spPr>
      </p:pic>
      <p:pic>
        <p:nvPicPr>
          <p:cNvPr id="7" name="Picture 6">
            <a:extLst>
              <a:ext uri="{FF2B5EF4-FFF2-40B4-BE49-F238E27FC236}">
                <a16:creationId xmlns:a16="http://schemas.microsoft.com/office/drawing/2014/main" id="{2166F2D4-3D08-41AF-810B-C34A9799DD49}"/>
              </a:ext>
            </a:extLst>
          </p:cNvPr>
          <p:cNvPicPr>
            <a:picLocks noChangeAspect="1"/>
          </p:cNvPicPr>
          <p:nvPr/>
        </p:nvPicPr>
        <p:blipFill>
          <a:blip r:embed="rId4"/>
          <a:stretch>
            <a:fillRect/>
          </a:stretch>
        </p:blipFill>
        <p:spPr>
          <a:xfrm>
            <a:off x="837679" y="2379255"/>
            <a:ext cx="3351405" cy="3418062"/>
          </a:xfrm>
          <a:prstGeom prst="rect">
            <a:avLst/>
          </a:prstGeom>
        </p:spPr>
      </p:pic>
    </p:spTree>
    <p:extLst>
      <p:ext uri="{BB962C8B-B14F-4D97-AF65-F5344CB8AC3E}">
        <p14:creationId xmlns:p14="http://schemas.microsoft.com/office/powerpoint/2010/main" val="38181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247 0.00163 L 0.37552 -0.01226 " pathEditMode="relative" rAng="0" ptsTypes="AA">
                                      <p:cBhvr>
                                        <p:cTn id="10" dur="5000" fill="hold"/>
                                        <p:tgtEl>
                                          <p:spTgt spid="7"/>
                                        </p:tgtEl>
                                        <p:attrNameLst>
                                          <p:attrName>ppt_x</p:attrName>
                                          <p:attrName>ppt_y</p:attrName>
                                        </p:attrNameLst>
                                      </p:cBhvr>
                                      <p:rCtr x="18646"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2D8EA7-0671-44CC-8381-6A4728D72F0B}"/>
              </a:ext>
            </a:extLst>
          </p:cNvPr>
          <p:cNvSpPr>
            <a:spLocks noGrp="1"/>
          </p:cNvSpPr>
          <p:nvPr>
            <p:ph type="title"/>
          </p:nvPr>
        </p:nvSpPr>
        <p:spPr/>
        <p:txBody>
          <a:bodyPr/>
          <a:lstStyle/>
          <a:p>
            <a:r>
              <a:rPr lang="en-US" dirty="0"/>
              <a:t>Threading race condition - </a:t>
            </a:r>
            <a:r>
              <a:rPr lang="en-US" dirty="0">
                <a:solidFill>
                  <a:schemeClr val="bg1"/>
                </a:solidFill>
                <a:highlight>
                  <a:srgbClr val="FF0000"/>
                </a:highlight>
              </a:rPr>
              <a:t>Improper Locking</a:t>
            </a:r>
            <a:endParaRPr lang="en-IL" dirty="0">
              <a:solidFill>
                <a:schemeClr val="bg1"/>
              </a:solidFill>
              <a:highlight>
                <a:srgbClr val="FF0000"/>
              </a:highlight>
            </a:endParaRPr>
          </a:p>
        </p:txBody>
      </p:sp>
      <p:cxnSp>
        <p:nvCxnSpPr>
          <p:cNvPr id="5" name="Straight Arrow Connector 4">
            <a:extLst>
              <a:ext uri="{FF2B5EF4-FFF2-40B4-BE49-F238E27FC236}">
                <a16:creationId xmlns:a16="http://schemas.microsoft.com/office/drawing/2014/main" id="{D84FC21E-3198-4EB8-9DC6-D5185301BDFC}"/>
              </a:ext>
            </a:extLst>
          </p:cNvPr>
          <p:cNvCxnSpPr>
            <a:cxnSpLocks/>
          </p:cNvCxnSpPr>
          <p:nvPr/>
        </p:nvCxnSpPr>
        <p:spPr>
          <a:xfrm>
            <a:off x="3224922" y="2661070"/>
            <a:ext cx="55095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F781BFC-3A14-4BAD-86E8-C08187602918}"/>
              </a:ext>
            </a:extLst>
          </p:cNvPr>
          <p:cNvCxnSpPr>
            <a:cxnSpLocks/>
          </p:cNvCxnSpPr>
          <p:nvPr/>
        </p:nvCxnSpPr>
        <p:spPr>
          <a:xfrm>
            <a:off x="3224922" y="4441053"/>
            <a:ext cx="55095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4BAB59-BDD8-4169-B537-8A0E09F958C7}"/>
              </a:ext>
            </a:extLst>
          </p:cNvPr>
          <p:cNvSpPr/>
          <p:nvPr/>
        </p:nvSpPr>
        <p:spPr>
          <a:xfrm>
            <a:off x="3224922" y="3455387"/>
            <a:ext cx="5509492" cy="2221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 data</a:t>
            </a:r>
            <a:endParaRPr lang="en-IL" dirty="0"/>
          </a:p>
        </p:txBody>
      </p:sp>
      <p:sp>
        <p:nvSpPr>
          <p:cNvPr id="11" name="Rectangle 10">
            <a:extLst>
              <a:ext uri="{FF2B5EF4-FFF2-40B4-BE49-F238E27FC236}">
                <a16:creationId xmlns:a16="http://schemas.microsoft.com/office/drawing/2014/main" id="{9D69BF8E-7E64-4AFE-BABE-4D4D603D5D52}"/>
              </a:ext>
            </a:extLst>
          </p:cNvPr>
          <p:cNvSpPr/>
          <p:nvPr/>
        </p:nvSpPr>
        <p:spPr>
          <a:xfrm>
            <a:off x="1858149" y="2538006"/>
            <a:ext cx="1256526" cy="2190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A</a:t>
            </a:r>
            <a:endParaRPr lang="en-IL" dirty="0"/>
          </a:p>
        </p:txBody>
      </p:sp>
      <p:sp>
        <p:nvSpPr>
          <p:cNvPr id="12" name="Rectangle 11">
            <a:extLst>
              <a:ext uri="{FF2B5EF4-FFF2-40B4-BE49-F238E27FC236}">
                <a16:creationId xmlns:a16="http://schemas.microsoft.com/office/drawing/2014/main" id="{2D0823BD-0B51-4BED-9F76-0760D5C8300A}"/>
              </a:ext>
            </a:extLst>
          </p:cNvPr>
          <p:cNvSpPr/>
          <p:nvPr/>
        </p:nvSpPr>
        <p:spPr>
          <a:xfrm>
            <a:off x="1858149" y="4315809"/>
            <a:ext cx="1256526" cy="2190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B</a:t>
            </a:r>
            <a:endParaRPr lang="en-IL" dirty="0"/>
          </a:p>
        </p:txBody>
      </p:sp>
      <p:grpSp>
        <p:nvGrpSpPr>
          <p:cNvPr id="20" name="Group 19">
            <a:extLst>
              <a:ext uri="{FF2B5EF4-FFF2-40B4-BE49-F238E27FC236}">
                <a16:creationId xmlns:a16="http://schemas.microsoft.com/office/drawing/2014/main" id="{70C94B12-34ED-463C-A707-A6539FD18386}"/>
              </a:ext>
            </a:extLst>
          </p:cNvPr>
          <p:cNvGrpSpPr/>
          <p:nvPr/>
        </p:nvGrpSpPr>
        <p:grpSpPr>
          <a:xfrm>
            <a:off x="3895725" y="2661070"/>
            <a:ext cx="662361" cy="797490"/>
            <a:chOff x="2190750" y="2545786"/>
            <a:chExt cx="662361" cy="797490"/>
          </a:xfrm>
        </p:grpSpPr>
        <p:cxnSp>
          <p:nvCxnSpPr>
            <p:cNvPr id="14" name="Straight Arrow Connector 13">
              <a:extLst>
                <a:ext uri="{FF2B5EF4-FFF2-40B4-BE49-F238E27FC236}">
                  <a16:creationId xmlns:a16="http://schemas.microsoft.com/office/drawing/2014/main" id="{4CA66FA8-FBAA-4D22-A874-D65B531D9073}"/>
                </a:ext>
              </a:extLst>
            </p:cNvPr>
            <p:cNvCxnSpPr>
              <a:cxnSpLocks/>
            </p:cNvCxnSpPr>
            <p:nvPr/>
          </p:nvCxnSpPr>
          <p:spPr>
            <a:xfrm flipV="1">
              <a:off x="2190750" y="2545786"/>
              <a:ext cx="0" cy="797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752B2E3-D258-4875-934E-FDB0AD499014}"/>
                </a:ext>
              </a:extLst>
            </p:cNvPr>
            <p:cNvSpPr txBox="1"/>
            <p:nvPr/>
          </p:nvSpPr>
          <p:spPr>
            <a:xfrm>
              <a:off x="2190750" y="2742858"/>
              <a:ext cx="662361" cy="369332"/>
            </a:xfrm>
            <a:prstGeom prst="rect">
              <a:avLst/>
            </a:prstGeom>
            <a:noFill/>
          </p:spPr>
          <p:txBody>
            <a:bodyPr wrap="none" rtlCol="0">
              <a:spAutoFit/>
            </a:bodyPr>
            <a:lstStyle/>
            <a:p>
              <a:r>
                <a:rPr lang="en-US" dirty="0"/>
                <a:t>read</a:t>
              </a:r>
              <a:endParaRPr lang="en-IL" dirty="0"/>
            </a:p>
          </p:txBody>
        </p:sp>
      </p:grpSp>
      <p:grpSp>
        <p:nvGrpSpPr>
          <p:cNvPr id="21" name="Group 20">
            <a:extLst>
              <a:ext uri="{FF2B5EF4-FFF2-40B4-BE49-F238E27FC236}">
                <a16:creationId xmlns:a16="http://schemas.microsoft.com/office/drawing/2014/main" id="{BD36BDAA-1442-4A80-9168-2A8FB76E3E7D}"/>
              </a:ext>
            </a:extLst>
          </p:cNvPr>
          <p:cNvGrpSpPr/>
          <p:nvPr/>
        </p:nvGrpSpPr>
        <p:grpSpPr>
          <a:xfrm>
            <a:off x="7609579" y="2642163"/>
            <a:ext cx="715260" cy="797489"/>
            <a:chOff x="7324725" y="2545786"/>
            <a:chExt cx="715260" cy="797489"/>
          </a:xfrm>
        </p:grpSpPr>
        <p:cxnSp>
          <p:nvCxnSpPr>
            <p:cNvPr id="18" name="Straight Arrow Connector 17">
              <a:extLst>
                <a:ext uri="{FF2B5EF4-FFF2-40B4-BE49-F238E27FC236}">
                  <a16:creationId xmlns:a16="http://schemas.microsoft.com/office/drawing/2014/main" id="{F25F6F1D-85DC-4A83-8AFC-DEAC7154B65C}"/>
                </a:ext>
              </a:extLst>
            </p:cNvPr>
            <p:cNvCxnSpPr/>
            <p:nvPr/>
          </p:nvCxnSpPr>
          <p:spPr>
            <a:xfrm>
              <a:off x="7324725" y="2545786"/>
              <a:ext cx="0" cy="797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7D84321-0093-4876-B7B0-86719EE5470D}"/>
                </a:ext>
              </a:extLst>
            </p:cNvPr>
            <p:cNvSpPr txBox="1"/>
            <p:nvPr/>
          </p:nvSpPr>
          <p:spPr>
            <a:xfrm>
              <a:off x="7324725" y="2759865"/>
              <a:ext cx="715260" cy="369332"/>
            </a:xfrm>
            <a:prstGeom prst="rect">
              <a:avLst/>
            </a:prstGeom>
            <a:noFill/>
          </p:spPr>
          <p:txBody>
            <a:bodyPr wrap="none" rtlCol="0">
              <a:spAutoFit/>
            </a:bodyPr>
            <a:lstStyle/>
            <a:p>
              <a:r>
                <a:rPr lang="en-US" dirty="0"/>
                <a:t>write</a:t>
              </a:r>
              <a:endParaRPr lang="en-IL" dirty="0"/>
            </a:p>
          </p:txBody>
        </p:sp>
      </p:grpSp>
      <p:sp>
        <p:nvSpPr>
          <p:cNvPr id="22" name="TextBox 21">
            <a:extLst>
              <a:ext uri="{FF2B5EF4-FFF2-40B4-BE49-F238E27FC236}">
                <a16:creationId xmlns:a16="http://schemas.microsoft.com/office/drawing/2014/main" id="{3C1CB501-9762-4302-AD1D-D33E46C349B5}"/>
              </a:ext>
            </a:extLst>
          </p:cNvPr>
          <p:cNvSpPr txBox="1"/>
          <p:nvPr/>
        </p:nvSpPr>
        <p:spPr>
          <a:xfrm>
            <a:off x="4226905" y="2291737"/>
            <a:ext cx="595035" cy="369332"/>
          </a:xfrm>
          <a:prstGeom prst="rect">
            <a:avLst/>
          </a:prstGeom>
          <a:noFill/>
        </p:spPr>
        <p:txBody>
          <a:bodyPr wrap="none" rtlCol="0">
            <a:spAutoFit/>
          </a:bodyPr>
          <a:lstStyle/>
          <a:p>
            <a:r>
              <a:rPr lang="en-US" dirty="0"/>
              <a:t>edit</a:t>
            </a:r>
            <a:endParaRPr lang="en-IL" dirty="0"/>
          </a:p>
        </p:txBody>
      </p:sp>
      <p:grpSp>
        <p:nvGrpSpPr>
          <p:cNvPr id="23" name="Group 22">
            <a:extLst>
              <a:ext uri="{FF2B5EF4-FFF2-40B4-BE49-F238E27FC236}">
                <a16:creationId xmlns:a16="http://schemas.microsoft.com/office/drawing/2014/main" id="{07CBE4A8-6344-408C-B3C8-C5958B388886}"/>
              </a:ext>
            </a:extLst>
          </p:cNvPr>
          <p:cNvGrpSpPr/>
          <p:nvPr/>
        </p:nvGrpSpPr>
        <p:grpSpPr>
          <a:xfrm>
            <a:off x="4181958" y="3696484"/>
            <a:ext cx="662361" cy="728834"/>
            <a:chOff x="2190750" y="2564694"/>
            <a:chExt cx="662361" cy="728834"/>
          </a:xfrm>
        </p:grpSpPr>
        <p:cxnSp>
          <p:nvCxnSpPr>
            <p:cNvPr id="24" name="Straight Arrow Connector 23">
              <a:extLst>
                <a:ext uri="{FF2B5EF4-FFF2-40B4-BE49-F238E27FC236}">
                  <a16:creationId xmlns:a16="http://schemas.microsoft.com/office/drawing/2014/main" id="{DF11172F-EAB2-4368-827F-44F434FB8494}"/>
                </a:ext>
              </a:extLst>
            </p:cNvPr>
            <p:cNvCxnSpPr>
              <a:cxnSpLocks/>
            </p:cNvCxnSpPr>
            <p:nvPr/>
          </p:nvCxnSpPr>
          <p:spPr>
            <a:xfrm>
              <a:off x="2190750" y="2564694"/>
              <a:ext cx="0" cy="728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9897E58-2ED0-4DC4-ACC1-EACAFFFF48C8}"/>
                </a:ext>
              </a:extLst>
            </p:cNvPr>
            <p:cNvSpPr txBox="1"/>
            <p:nvPr/>
          </p:nvSpPr>
          <p:spPr>
            <a:xfrm>
              <a:off x="2190750" y="2742858"/>
              <a:ext cx="662361" cy="369332"/>
            </a:xfrm>
            <a:prstGeom prst="rect">
              <a:avLst/>
            </a:prstGeom>
            <a:noFill/>
          </p:spPr>
          <p:txBody>
            <a:bodyPr wrap="none" rtlCol="0">
              <a:spAutoFit/>
            </a:bodyPr>
            <a:lstStyle/>
            <a:p>
              <a:r>
                <a:rPr lang="en-US" dirty="0"/>
                <a:t>read</a:t>
              </a:r>
              <a:endParaRPr lang="en-IL" dirty="0"/>
            </a:p>
          </p:txBody>
        </p:sp>
      </p:grpSp>
      <p:sp>
        <p:nvSpPr>
          <p:cNvPr id="29" name="Speech Bubble: Rectangle 28">
            <a:extLst>
              <a:ext uri="{FF2B5EF4-FFF2-40B4-BE49-F238E27FC236}">
                <a16:creationId xmlns:a16="http://schemas.microsoft.com/office/drawing/2014/main" id="{ED0A5741-DCEA-4143-85EE-390C200FB766}"/>
              </a:ext>
            </a:extLst>
          </p:cNvPr>
          <p:cNvSpPr/>
          <p:nvPr/>
        </p:nvSpPr>
        <p:spPr>
          <a:xfrm>
            <a:off x="5374989" y="1421516"/>
            <a:ext cx="1283755" cy="892060"/>
          </a:xfrm>
          <a:prstGeom prst="wedgeRectCallout">
            <a:avLst>
              <a:gd name="adj1" fmla="val -114320"/>
              <a:gd name="adj2" fmla="val 18529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Both threads work on same data</a:t>
            </a:r>
            <a:endParaRPr lang="en-IL" sz="1100" dirty="0">
              <a:solidFill>
                <a:schemeClr val="tx2"/>
              </a:solidFill>
            </a:endParaRPr>
          </a:p>
        </p:txBody>
      </p:sp>
      <p:sp>
        <p:nvSpPr>
          <p:cNvPr id="30" name="TextBox 29">
            <a:extLst>
              <a:ext uri="{FF2B5EF4-FFF2-40B4-BE49-F238E27FC236}">
                <a16:creationId xmlns:a16="http://schemas.microsoft.com/office/drawing/2014/main" id="{9878ED05-F484-44B6-91BE-E37B8BA432CB}"/>
              </a:ext>
            </a:extLst>
          </p:cNvPr>
          <p:cNvSpPr txBox="1"/>
          <p:nvPr/>
        </p:nvSpPr>
        <p:spPr>
          <a:xfrm>
            <a:off x="5979668" y="4425318"/>
            <a:ext cx="595035" cy="369332"/>
          </a:xfrm>
          <a:prstGeom prst="rect">
            <a:avLst/>
          </a:prstGeom>
          <a:noFill/>
        </p:spPr>
        <p:txBody>
          <a:bodyPr wrap="none" rtlCol="0">
            <a:spAutoFit/>
          </a:bodyPr>
          <a:lstStyle/>
          <a:p>
            <a:r>
              <a:rPr lang="en-US" dirty="0"/>
              <a:t>edit</a:t>
            </a:r>
            <a:endParaRPr lang="en-IL" dirty="0"/>
          </a:p>
        </p:txBody>
      </p:sp>
      <p:grpSp>
        <p:nvGrpSpPr>
          <p:cNvPr id="31" name="Group 30">
            <a:extLst>
              <a:ext uri="{FF2B5EF4-FFF2-40B4-BE49-F238E27FC236}">
                <a16:creationId xmlns:a16="http://schemas.microsoft.com/office/drawing/2014/main" id="{168B1F8F-2D86-492F-8E19-E31A00745692}"/>
              </a:ext>
            </a:extLst>
          </p:cNvPr>
          <p:cNvGrpSpPr/>
          <p:nvPr/>
        </p:nvGrpSpPr>
        <p:grpSpPr>
          <a:xfrm>
            <a:off x="6776136" y="3692570"/>
            <a:ext cx="715260" cy="760304"/>
            <a:chOff x="7398107" y="2598707"/>
            <a:chExt cx="715260" cy="760304"/>
          </a:xfrm>
        </p:grpSpPr>
        <p:cxnSp>
          <p:nvCxnSpPr>
            <p:cNvPr id="32" name="Straight Arrow Connector 31">
              <a:extLst>
                <a:ext uri="{FF2B5EF4-FFF2-40B4-BE49-F238E27FC236}">
                  <a16:creationId xmlns:a16="http://schemas.microsoft.com/office/drawing/2014/main" id="{3775ADC5-B822-4762-9A12-7AA8E5996AB9}"/>
                </a:ext>
              </a:extLst>
            </p:cNvPr>
            <p:cNvCxnSpPr>
              <a:cxnSpLocks/>
            </p:cNvCxnSpPr>
            <p:nvPr/>
          </p:nvCxnSpPr>
          <p:spPr>
            <a:xfrm flipV="1">
              <a:off x="7398107" y="2598707"/>
              <a:ext cx="0" cy="760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7D0A240-14F3-41E5-BF69-23C8C7755661}"/>
                </a:ext>
              </a:extLst>
            </p:cNvPr>
            <p:cNvSpPr txBox="1"/>
            <p:nvPr/>
          </p:nvSpPr>
          <p:spPr>
            <a:xfrm>
              <a:off x="7398107" y="2767417"/>
              <a:ext cx="715260" cy="369332"/>
            </a:xfrm>
            <a:prstGeom prst="rect">
              <a:avLst/>
            </a:prstGeom>
            <a:noFill/>
          </p:spPr>
          <p:txBody>
            <a:bodyPr wrap="none" rtlCol="0">
              <a:spAutoFit/>
            </a:bodyPr>
            <a:lstStyle/>
            <a:p>
              <a:r>
                <a:rPr lang="en-US" dirty="0"/>
                <a:t>write</a:t>
              </a:r>
              <a:endParaRPr lang="en-IL" dirty="0"/>
            </a:p>
          </p:txBody>
        </p:sp>
      </p:grpSp>
      <p:sp>
        <p:nvSpPr>
          <p:cNvPr id="39" name="Speech Bubble: Rectangle 38">
            <a:extLst>
              <a:ext uri="{FF2B5EF4-FFF2-40B4-BE49-F238E27FC236}">
                <a16:creationId xmlns:a16="http://schemas.microsoft.com/office/drawing/2014/main" id="{6E7DDC0F-928F-424B-8D50-A1735489952E}"/>
              </a:ext>
            </a:extLst>
          </p:cNvPr>
          <p:cNvSpPr/>
          <p:nvPr/>
        </p:nvSpPr>
        <p:spPr>
          <a:xfrm>
            <a:off x="8596238" y="4651495"/>
            <a:ext cx="1283755" cy="892060"/>
          </a:xfrm>
          <a:prstGeom prst="wedgeRectCallout">
            <a:avLst>
              <a:gd name="adj1" fmla="val -125450"/>
              <a:gd name="adj2" fmla="val -17347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Value from Thread B is overwritten by Thread A</a:t>
            </a:r>
            <a:endParaRPr lang="en-IL" sz="1100" dirty="0">
              <a:solidFill>
                <a:schemeClr val="bg1"/>
              </a:solidFill>
            </a:endParaRPr>
          </a:p>
        </p:txBody>
      </p:sp>
    </p:spTree>
    <p:extLst>
      <p:ext uri="{BB962C8B-B14F-4D97-AF65-F5344CB8AC3E}">
        <p14:creationId xmlns:p14="http://schemas.microsoft.com/office/powerpoint/2010/main" val="261248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animBg="1"/>
      <p:bldP spid="30" grpId="0"/>
      <p:bldP spid="39" grpId="0" animBg="1"/>
    </p:bldLst>
  </p:timing>
</p:sld>
</file>

<file path=ppt/theme/theme1.xml><?xml version="1.0" encoding="utf-8"?>
<a:theme xmlns:a="http://schemas.openxmlformats.org/drawingml/2006/main" name="Theme1">
  <a:themeElements>
    <a:clrScheme name="Intel 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2021">
      <a:majorFont>
        <a:latin typeface="IntelOne Display Light"/>
        <a:ea typeface="Helvetica Neue"/>
        <a:cs typeface="Helvetica Neue"/>
      </a:majorFont>
      <a:minorFont>
        <a:latin typeface="IntelOne Text Light"/>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Theme1" id="{FD5E17D2-2CB4-4788-BCBC-F3F658FA850B}" vid="{9C6A121C-822C-4A49-B9CA-A9BF65F8DBC8}"/>
    </a:ext>
  </a:extLst>
</a:theme>
</file>

<file path=ppt/theme/theme2.xml><?xml version="1.0" encoding="utf-8"?>
<a:theme xmlns:a="http://schemas.openxmlformats.org/drawingml/2006/main" name="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7556884-7ae3-4989-9697-7d67bde962ab">
      <UserInfo>
        <DisplayName>Middleton, Dan</DisplayName>
        <AccountId>31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7890E9DAC246245A46C97430FDC1776" ma:contentTypeVersion="6" ma:contentTypeDescription="Create a new document." ma:contentTypeScope="" ma:versionID="4855fcd519c72ce81c08be78892d00c7">
  <xsd:schema xmlns:xsd="http://www.w3.org/2001/XMLSchema" xmlns:xs="http://www.w3.org/2001/XMLSchema" xmlns:p="http://schemas.microsoft.com/office/2006/metadata/properties" xmlns:ns2="436d99fd-c9f8-4763-95f0-a5c702137c23" xmlns:ns3="57556884-7ae3-4989-9697-7d67bde962ab" targetNamespace="http://schemas.microsoft.com/office/2006/metadata/properties" ma:root="true" ma:fieldsID="bd2952513c585c5b5d62d9e9785d4d8d" ns2:_="" ns3:_="">
    <xsd:import namespace="436d99fd-c9f8-4763-95f0-a5c702137c23"/>
    <xsd:import namespace="57556884-7ae3-4989-9697-7d67bde962a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6d99fd-c9f8-4763-95f0-a5c702137c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7556884-7ae3-4989-9697-7d67bde962a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87B9AE-D33C-468F-9E6B-281C9FE82DF0}">
  <ds:schemaRefs>
    <ds:schemaRef ds:uri="http://purl.org/dc/terms/"/>
    <ds:schemaRef ds:uri="436d99fd-c9f8-4763-95f0-a5c702137c23"/>
    <ds:schemaRef ds:uri="http://www.w3.org/XML/1998/namespace"/>
    <ds:schemaRef ds:uri="http://schemas.microsoft.com/office/2006/metadata/properties"/>
    <ds:schemaRef ds:uri="http://schemas.microsoft.com/office/2006/documentManagement/types"/>
    <ds:schemaRef ds:uri="http://purl.org/dc/elements/1.1/"/>
    <ds:schemaRef ds:uri="57556884-7ae3-4989-9697-7d67bde962ab"/>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0D2C3A3C-576F-4FC6-816E-4EF5F321DBE0}">
  <ds:schemaRefs>
    <ds:schemaRef ds:uri="http://schemas.microsoft.com/sharepoint/v3/contenttype/forms"/>
  </ds:schemaRefs>
</ds:datastoreItem>
</file>

<file path=customXml/itemProps3.xml><?xml version="1.0" encoding="utf-8"?>
<ds:datastoreItem xmlns:ds="http://schemas.openxmlformats.org/officeDocument/2006/customXml" ds:itemID="{DA1F8880-265A-4BE6-902B-192CB4086A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6d99fd-c9f8-4763-95f0-a5c702137c23"/>
    <ds:schemaRef ds:uri="57556884-7ae3-4989-9697-7d67bde962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Brand-ppt-template-kk2</Template>
  <TotalTime>11541</TotalTime>
  <Words>2957</Words>
  <Application>Microsoft Office PowerPoint</Application>
  <PresentationFormat>Widescreen</PresentationFormat>
  <Paragraphs>589</Paragraphs>
  <Slides>36</Slides>
  <Notes>30</Notes>
  <HiddenSlides>2</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Theme1</vt:lpstr>
      <vt:lpstr>SGX security checker A.K.A. “SGX Toctoul”</vt:lpstr>
      <vt:lpstr>PowerPoint Presentation</vt:lpstr>
      <vt:lpstr>About me</vt:lpstr>
      <vt:lpstr>Agenda</vt:lpstr>
      <vt:lpstr>TOCTOU – Time of Check – Time of Use</vt:lpstr>
      <vt:lpstr>TOCTOU – Time of Check – Time of Use</vt:lpstr>
      <vt:lpstr>TOCTOU – Security Engine example</vt:lpstr>
      <vt:lpstr>Threading race condition - Improper Locking</vt:lpstr>
      <vt:lpstr>Threading race condition - Improper Locking</vt:lpstr>
      <vt:lpstr>Threading race condition – desired behavior</vt:lpstr>
      <vt:lpstr>Timing bugs in privileged/isolated SW</vt:lpstr>
      <vt:lpstr>Facts to notice</vt:lpstr>
      <vt:lpstr>Detecting timing bugs</vt:lpstr>
      <vt:lpstr>Motivation – Crypto API toolkit</vt:lpstr>
      <vt:lpstr>Results on Crypto API toolkit</vt:lpstr>
      <vt:lpstr>SGX Security Checker – dynamic multi-checker tool</vt:lpstr>
      <vt:lpstr>Demo</vt:lpstr>
      <vt:lpstr>Limitations</vt:lpstr>
      <vt:lpstr>Next steps</vt:lpstr>
      <vt:lpstr>PowerPoint Presentation</vt:lpstr>
      <vt:lpstr>Writing an enclave – theory and reality</vt:lpstr>
      <vt:lpstr>Writing an enclave – theory and reality</vt:lpstr>
      <vt:lpstr>Egor Homakov Starbucks Coffee gift cards issue</vt:lpstr>
      <vt:lpstr>Intel® SGX Enclave's API</vt:lpstr>
      <vt:lpstr>Timing bugs and security</vt:lpstr>
      <vt:lpstr>Intel® Software Guard Extensions - Intel® SGX</vt:lpstr>
      <vt:lpstr>Intel® Software Guard Extensions - Intel® SGX</vt:lpstr>
      <vt:lpstr>Intel® SGX Programming model</vt:lpstr>
      <vt:lpstr>Analysis - Potential TOCTOU detection by the tool</vt:lpstr>
      <vt:lpstr>Analysis - Potential race detection by the tool</vt:lpstr>
      <vt:lpstr>Egor Homakov Starbucks Coffee gift cards issue</vt:lpstr>
      <vt:lpstr>Egor Homakov Starbucks Coffee gift cards issue</vt:lpstr>
      <vt:lpstr>Instrumentation</vt:lpstr>
      <vt:lpstr>PIN</vt:lpstr>
      <vt:lpstr>Tool requirements</vt:lpstr>
      <vt:lpstr>Tool mechanism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Killeen, Kristine</dc:creator>
  <cp:lastModifiedBy>Berenzon, Alex</cp:lastModifiedBy>
  <cp:revision>99</cp:revision>
  <dcterms:created xsi:type="dcterms:W3CDTF">2020-10-08T23:31:50Z</dcterms:created>
  <dcterms:modified xsi:type="dcterms:W3CDTF">2023-03-24T22:50:34Z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0x01010037890E9DAC246245A46C97430FDC1776</vt:lpwstr>
  </property>
</Properties>
</file>